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8" r:id="rId4"/>
    <p:sldId id="279" r:id="rId5"/>
    <p:sldId id="261" r:id="rId6"/>
    <p:sldId id="262" r:id="rId7"/>
    <p:sldId id="263" r:id="rId8"/>
    <p:sldId id="280" r:id="rId9"/>
    <p:sldId id="259" r:id="rId10"/>
    <p:sldId id="258" r:id="rId11"/>
    <p:sldId id="270" r:id="rId12"/>
    <p:sldId id="271" r:id="rId13"/>
    <p:sldId id="281" r:id="rId14"/>
    <p:sldId id="264" r:id="rId15"/>
    <p:sldId id="265" r:id="rId16"/>
    <p:sldId id="266" r:id="rId17"/>
    <p:sldId id="267" r:id="rId18"/>
    <p:sldId id="269" r:id="rId19"/>
    <p:sldId id="282" r:id="rId20"/>
    <p:sldId id="283" r:id="rId21"/>
    <p:sldId id="284" r:id="rId22"/>
    <p:sldId id="285" r:id="rId23"/>
    <p:sldId id="272" r:id="rId24"/>
    <p:sldId id="274" r:id="rId25"/>
    <p:sldId id="275" r:id="rId26"/>
    <p:sldId id="287" r:id="rId27"/>
    <p:sldId id="288" r:id="rId28"/>
    <p:sldId id="277" r:id="rId29"/>
    <p:sldId id="290" r:id="rId30"/>
    <p:sldId id="286" r:id="rId31"/>
    <p:sldId id="28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85" autoAdjust="0"/>
    <p:restoredTop sz="94660"/>
  </p:normalViewPr>
  <p:slideViewPr>
    <p:cSldViewPr snapToGrid="0">
      <p:cViewPr varScale="1">
        <p:scale>
          <a:sx n="97" d="100"/>
          <a:sy n="97" d="100"/>
        </p:scale>
        <p:origin x="108" y="4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8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6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9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25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5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85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44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3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20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D7BDD-98BF-4364-B8C6-E6EA7D8BE4E3}" type="datetimeFigureOut">
              <a:rPr lang="en-GB" smtClean="0"/>
              <a:t>28/05/2018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0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gif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://marx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6.gif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helsinki.fi/en/researchgroups/metapopulation-research-centre/software#section-143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cran.r-project.org/package=prioritizr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4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ervationbytes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032"/>
            <a:ext cx="12192000" cy="687003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421107" y="-497747"/>
            <a:ext cx="14613843" cy="5777384"/>
            <a:chOff x="-421107" y="-497747"/>
            <a:chExt cx="14613843" cy="5777384"/>
          </a:xfrm>
        </p:grpSpPr>
        <p:grpSp>
          <p:nvGrpSpPr>
            <p:cNvPr id="9" name="Group 8"/>
            <p:cNvGrpSpPr/>
            <p:nvPr/>
          </p:nvGrpSpPr>
          <p:grpSpPr>
            <a:xfrm>
              <a:off x="-421107" y="-497747"/>
              <a:ext cx="5362071" cy="5755547"/>
              <a:chOff x="324851" y="529389"/>
              <a:chExt cx="5362071" cy="5755547"/>
            </a:xfrm>
          </p:grpSpPr>
          <p:sp>
            <p:nvSpPr>
              <p:cNvPr id="6" name="Hexagon 5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Hexagon 6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Hexagon 7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204779" y="-475910"/>
              <a:ext cx="5362071" cy="5755547"/>
              <a:chOff x="324851" y="529389"/>
              <a:chExt cx="5362071" cy="5755547"/>
            </a:xfrm>
          </p:grpSpPr>
          <p:sp>
            <p:nvSpPr>
              <p:cNvPr id="11" name="Hexagon 10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Hexagon 11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Hexagon 12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830665" y="-475910"/>
              <a:ext cx="5362071" cy="5755547"/>
              <a:chOff x="324851" y="529389"/>
              <a:chExt cx="5362071" cy="5755547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Hexagon 16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9" name="Hexagon 18"/>
          <p:cNvSpPr/>
          <p:nvPr/>
        </p:nvSpPr>
        <p:spPr>
          <a:xfrm>
            <a:off x="1896975" y="3817800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Hexagon 19"/>
          <p:cNvSpPr/>
          <p:nvPr/>
        </p:nvSpPr>
        <p:spPr>
          <a:xfrm>
            <a:off x="-421107" y="5257800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Hexagon 20"/>
          <p:cNvSpPr/>
          <p:nvPr/>
        </p:nvSpPr>
        <p:spPr>
          <a:xfrm>
            <a:off x="6522861" y="3839637"/>
            <a:ext cx="3043989" cy="2880000"/>
          </a:xfrm>
          <a:prstGeom prst="hexagon">
            <a:avLst/>
          </a:prstGeom>
          <a:solidFill>
            <a:schemeClr val="bg1"/>
          </a:solidFill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Hexagon 21"/>
          <p:cNvSpPr/>
          <p:nvPr/>
        </p:nvSpPr>
        <p:spPr>
          <a:xfrm>
            <a:off x="4204779" y="5279637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Hexagon 22"/>
          <p:cNvSpPr/>
          <p:nvPr/>
        </p:nvSpPr>
        <p:spPr>
          <a:xfrm>
            <a:off x="8830665" y="5279637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exagon 23"/>
          <p:cNvSpPr/>
          <p:nvPr/>
        </p:nvSpPr>
        <p:spPr>
          <a:xfrm>
            <a:off x="11148747" y="3844912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71230"/>
            <a:ext cx="10281563" cy="2387600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Systematic             </a:t>
            </a:r>
            <a:b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Conservation Prioritization</a:t>
            </a:r>
            <a:r>
              <a:rPr lang="en-GB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/>
            </a:r>
            <a:br>
              <a:rPr lang="en-GB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GB" sz="28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using </a:t>
            </a:r>
            <a:r>
              <a:rPr lang="en-GB" sz="2800" b="1" dirty="0" err="1" smtClean="0">
                <a:solidFill>
                  <a:srgbClr val="002060"/>
                </a:solidFill>
                <a:latin typeface="Arial Black" panose="020B0A04020102020204" pitchFamily="34" charset="0"/>
              </a:rPr>
              <a:t>PrioritizR</a:t>
            </a:r>
            <a:endParaRPr lang="en-GB" sz="2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5528" y="3518079"/>
            <a:ext cx="2479821" cy="1490848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6"/>
                </a:solidFill>
              </a:rPr>
              <a:t>Humboldt </a:t>
            </a:r>
            <a:r>
              <a:rPr lang="en-GB" sz="1800" dirty="0" err="1" smtClean="0">
                <a:solidFill>
                  <a:schemeClr val="accent6"/>
                </a:solidFill>
              </a:rPr>
              <a:t>Universität</a:t>
            </a:r>
            <a:r>
              <a:rPr lang="en-GB" sz="1800" dirty="0" smtClean="0">
                <a:solidFill>
                  <a:schemeClr val="accent6"/>
                </a:solidFill>
              </a:rPr>
              <a:t> </a:t>
            </a:r>
            <a:r>
              <a:rPr lang="en-GB" sz="1800" dirty="0" err="1" smtClean="0">
                <a:solidFill>
                  <a:schemeClr val="accent6"/>
                </a:solidFill>
              </a:rPr>
              <a:t>Modul</a:t>
            </a:r>
            <a:r>
              <a:rPr lang="en-GB" sz="1800" dirty="0" smtClean="0">
                <a:solidFill>
                  <a:schemeClr val="accent6"/>
                </a:solidFill>
              </a:rPr>
              <a:t> </a:t>
            </a:r>
          </a:p>
          <a:p>
            <a:r>
              <a:rPr lang="en-GB" dirty="0" smtClean="0">
                <a:solidFill>
                  <a:schemeClr val="accent6"/>
                </a:solidFill>
              </a:rPr>
              <a:t>Conservation Biogeography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850" y="348908"/>
            <a:ext cx="1011492" cy="1123880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4675572" y="4150912"/>
            <a:ext cx="2059837" cy="9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6"/>
                </a:solidFill>
              </a:rPr>
              <a:t>Summer term 2018</a:t>
            </a: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6713542" y="4669800"/>
            <a:ext cx="2652350" cy="18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 dirty="0" smtClean="0">
              <a:solidFill>
                <a:schemeClr val="accent6"/>
              </a:solidFill>
            </a:endParaRPr>
          </a:p>
          <a:p>
            <a:r>
              <a:rPr lang="en-GB" b="1" dirty="0" smtClean="0">
                <a:solidFill>
                  <a:schemeClr val="accent6"/>
                </a:solidFill>
              </a:rPr>
              <a:t>Elizabeth Law</a:t>
            </a:r>
            <a:endParaRPr lang="en-GB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Software &amp; Data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931" y="1706905"/>
            <a:ext cx="3273342" cy="3273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77663" y="3047187"/>
            <a:ext cx="1576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your folder</a:t>
            </a:r>
            <a:endParaRPr lang="en-GB" sz="2800" dirty="0"/>
          </a:p>
        </p:txBody>
      </p:sp>
      <p:sp>
        <p:nvSpPr>
          <p:cNvPr id="10" name="Striped Right Arrow 9"/>
          <p:cNvSpPr/>
          <p:nvPr/>
        </p:nvSpPr>
        <p:spPr>
          <a:xfrm>
            <a:off x="6096440" y="2244443"/>
            <a:ext cx="2177716" cy="2559594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590" y="6172195"/>
            <a:ext cx="780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NOTE: </a:t>
            </a:r>
            <a:r>
              <a:rPr lang="en-GB" dirty="0" smtClean="0"/>
              <a:t>everything in this PPT is in the </a:t>
            </a:r>
            <a:r>
              <a:rPr lang="en-GB" b="1" dirty="0" smtClean="0"/>
              <a:t>Systematic Conservation Prioritization.pdf</a:t>
            </a:r>
            <a:endParaRPr lang="en-GB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62020" y="2321021"/>
            <a:ext cx="4642947" cy="204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5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11684" cy="1325563"/>
          </a:xfrm>
        </p:spPr>
        <p:txBody>
          <a:bodyPr/>
          <a:lstStyle/>
          <a:p>
            <a:r>
              <a:rPr lang="en-GB" dirty="0" smtClean="0"/>
              <a:t>Simple example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1655"/>
            <a:ext cx="5293896" cy="4947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3" r="1448"/>
          <a:stretch/>
        </p:blipFill>
        <p:spPr>
          <a:xfrm>
            <a:off x="5498432" y="1501656"/>
            <a:ext cx="6545179" cy="4947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4916" y="365125"/>
            <a:ext cx="36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Problem: </a:t>
            </a:r>
            <a:r>
              <a:rPr lang="en-GB" dirty="0" smtClean="0"/>
              <a:t>Select a reserve network</a:t>
            </a:r>
          </a:p>
          <a:p>
            <a:r>
              <a:rPr lang="en-GB" b="1" dirty="0" smtClean="0"/>
              <a:t>Objective: </a:t>
            </a:r>
            <a:r>
              <a:rPr lang="en-GB" dirty="0" smtClean="0"/>
              <a:t>Minimize cost</a:t>
            </a:r>
          </a:p>
          <a:p>
            <a:r>
              <a:rPr lang="en-GB" b="1" dirty="0" smtClean="0"/>
              <a:t>Targets: </a:t>
            </a:r>
            <a:r>
              <a:rPr lang="en-GB" dirty="0" smtClean="0"/>
              <a:t>17% of each species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8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File: NADC_simple.xlsx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6" r="33361" b="40865"/>
          <a:stretch/>
        </p:blipFill>
        <p:spPr>
          <a:xfrm>
            <a:off x="1317523" y="1690688"/>
            <a:ext cx="7443020" cy="426766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9352063" y="1690688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184777"/>
              <a:gd name="adj4" fmla="val -352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These are your targets</a:t>
            </a:r>
            <a:endParaRPr lang="en-GB" dirty="0"/>
          </a:p>
        </p:txBody>
      </p:sp>
      <p:sp>
        <p:nvSpPr>
          <p:cNvPr id="9" name="Line Callout 1 8"/>
          <p:cNvSpPr/>
          <p:nvPr/>
        </p:nvSpPr>
        <p:spPr>
          <a:xfrm>
            <a:off x="9352062" y="2826543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83786"/>
              <a:gd name="adj4" fmla="val -36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‘Achieved’ will increase as you select cells</a:t>
            </a:r>
            <a:endParaRPr lang="en-GB" dirty="0"/>
          </a:p>
        </p:txBody>
      </p:sp>
      <p:sp>
        <p:nvSpPr>
          <p:cNvPr id="10" name="Line Callout 1 9"/>
          <p:cNvSpPr/>
          <p:nvPr/>
        </p:nvSpPr>
        <p:spPr>
          <a:xfrm>
            <a:off x="9352062" y="3957482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-17203"/>
              <a:gd name="adj4" fmla="val -370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Aim to get ‘missing’ to below zero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9352061" y="5088421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-137995"/>
              <a:gd name="adj4" fmla="val -15603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While minimizing cost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523" y="6081479"/>
            <a:ext cx="3677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is what each planning unit costs</a:t>
            </a:r>
          </a:p>
          <a:p>
            <a:pPr algn="ctr"/>
            <a:r>
              <a:rPr lang="en-GB" dirty="0" smtClean="0"/>
              <a:t>And the benefits it gives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039033" y="6081479"/>
            <a:ext cx="372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And values will show up here when selected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4916" y="365125"/>
            <a:ext cx="36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Problem: </a:t>
            </a:r>
            <a:r>
              <a:rPr lang="en-GB" dirty="0" smtClean="0"/>
              <a:t>Select a reserve network</a:t>
            </a:r>
          </a:p>
          <a:p>
            <a:r>
              <a:rPr lang="en-GB" b="1" dirty="0" smtClean="0"/>
              <a:t>Objective: </a:t>
            </a:r>
            <a:r>
              <a:rPr lang="en-GB" dirty="0" smtClean="0"/>
              <a:t>Minimize cost</a:t>
            </a:r>
          </a:p>
          <a:p>
            <a:r>
              <a:rPr lang="en-GB" b="1" dirty="0" smtClean="0"/>
              <a:t>Targets: </a:t>
            </a:r>
            <a:r>
              <a:rPr lang="en-GB" dirty="0" smtClean="0"/>
              <a:t>17% of each species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4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dirty="0" smtClean="0"/>
              <a:t>What strategies did you use?</a:t>
            </a:r>
            <a:endParaRPr lang="en-GB" dirty="0"/>
          </a:p>
        </p:txBody>
      </p:sp>
      <p:pic>
        <p:nvPicPr>
          <p:cNvPr id="16386" name="Picture 2" descr="Image result for we used the eenie meeni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13" y="1690688"/>
            <a:ext cx="6136941" cy="45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8408" y="180466"/>
            <a:ext cx="1011492" cy="112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7378" y="1779638"/>
            <a:ext cx="35396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Did you…</a:t>
            </a:r>
          </a:p>
          <a:p>
            <a:endParaRPr lang="en-GB" dirty="0"/>
          </a:p>
          <a:p>
            <a:r>
              <a:rPr lang="en-GB" dirty="0" smtClean="0"/>
              <a:t>Minimize Cost / Benefit?</a:t>
            </a:r>
          </a:p>
          <a:p>
            <a:r>
              <a:rPr lang="en-GB" dirty="0" smtClean="0"/>
              <a:t>Maximize Benefit / cost?</a:t>
            </a:r>
          </a:p>
          <a:p>
            <a:endParaRPr lang="en-GB" dirty="0"/>
          </a:p>
          <a:p>
            <a:r>
              <a:rPr lang="en-GB" dirty="0" smtClean="0"/>
              <a:t>Benefit = sum (all species) ?</a:t>
            </a:r>
          </a:p>
          <a:p>
            <a:endParaRPr lang="en-GB" dirty="0" smtClean="0"/>
          </a:p>
          <a:p>
            <a:r>
              <a:rPr lang="en-GB" dirty="0" smtClean="0"/>
              <a:t>Complementarity when some targets already reached?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Yes – there is software to do this easier!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0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93" y="3716593"/>
            <a:ext cx="5432444" cy="2870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Problems and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074" y="1825625"/>
            <a:ext cx="47756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Problem:</a:t>
            </a:r>
            <a:r>
              <a:rPr lang="en-GB" dirty="0"/>
              <a:t> The mathematical specification of the </a:t>
            </a:r>
            <a:r>
              <a:rPr lang="en-GB" dirty="0" smtClean="0"/>
              <a:t>issue</a:t>
            </a:r>
          </a:p>
          <a:p>
            <a:pPr marL="0" indent="0">
              <a:buNone/>
            </a:pPr>
            <a:r>
              <a:rPr lang="en-GB" sz="2000" dirty="0" smtClean="0"/>
              <a:t>e.g. the Minimum Set (knapsack) problem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78131" y="1690688"/>
            <a:ext cx="47756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Algorithm:</a:t>
            </a:r>
            <a:r>
              <a:rPr lang="en-GB" dirty="0" smtClean="0"/>
              <a:t> the methods used to solve it</a:t>
            </a:r>
          </a:p>
        </p:txBody>
      </p:sp>
      <p:pic>
        <p:nvPicPr>
          <p:cNvPr id="9" name="Picture 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297" y="2801214"/>
            <a:ext cx="4587503" cy="1457046"/>
          </a:xfrm>
          <a:prstGeom prst="rect">
            <a:avLst/>
          </a:prstGeom>
        </p:spPr>
      </p:pic>
      <p:pic>
        <p:nvPicPr>
          <p:cNvPr id="10" name="Picture 2" descr="Image result for integer programmi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8297" y="4764434"/>
            <a:ext cx="2506891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7149" y="3832017"/>
            <a:ext cx="413080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b="1" dirty="0" smtClean="0"/>
              <a:t>Heuristic methods </a:t>
            </a:r>
          </a:p>
          <a:p>
            <a:r>
              <a:rPr lang="en-GB" sz="1600" dirty="0" smtClean="0"/>
              <a:t>(random start and search solutions)</a:t>
            </a:r>
          </a:p>
          <a:p>
            <a:r>
              <a:rPr lang="en-GB" sz="1600" dirty="0" smtClean="0"/>
              <a:t>e.g. genetic algorithms, simulated annealing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129253" y="5199260"/>
            <a:ext cx="219119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Exact methods </a:t>
            </a:r>
            <a:r>
              <a:rPr lang="en-GB" dirty="0" smtClean="0"/>
              <a:t>(identify solutions using math) e.g. Integer / Linear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9855201" cy="4241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hlinkClick r:id="rId2"/>
              </a:rPr>
              <a:t>http://marxan.org</a:t>
            </a:r>
            <a:r>
              <a:rPr lang="en-GB" u="sng" dirty="0" smtClean="0">
                <a:hlinkClick r:id="rId2"/>
              </a:rPr>
              <a:t>/</a:t>
            </a:r>
            <a:endParaRPr lang="en-GB" u="sng" dirty="0" smtClean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minimum set</a:t>
            </a:r>
          </a:p>
          <a:p>
            <a:pPr marL="0" indent="0">
              <a:buNone/>
            </a:pPr>
            <a:r>
              <a:rPr lang="en-GB" dirty="0" smtClean="0"/>
              <a:t>Algorithm: simulated annealing </a:t>
            </a:r>
            <a:endParaRPr lang="en-GB" dirty="0"/>
          </a:p>
        </p:txBody>
      </p:sp>
      <p:pic>
        <p:nvPicPr>
          <p:cNvPr id="5" name="Picture 4" descr="Hom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963023"/>
            <a:ext cx="6586812" cy="246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456" y="4452438"/>
            <a:ext cx="7619141" cy="2137047"/>
          </a:xfrm>
          <a:prstGeom prst="rect">
            <a:avLst/>
          </a:prstGeom>
        </p:spPr>
      </p:pic>
      <p:pic>
        <p:nvPicPr>
          <p:cNvPr id="7" name="Picture 6" descr="Image result for marxan conservatio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3597" y="4204108"/>
            <a:ext cx="2719614" cy="238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49929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hlinkClick r:id="rId2"/>
              </a:rPr>
              <a:t>https://</a:t>
            </a:r>
            <a:r>
              <a:rPr lang="en-GB" u="sng" dirty="0" smtClean="0">
                <a:hlinkClick r:id="rId2"/>
              </a:rPr>
              <a:t>www.helsinki.fi/en/researchgroups/metapopulation-research-centre/software#section-14300</a:t>
            </a:r>
            <a:endParaRPr lang="en-GB" u="sng" dirty="0" smtClean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…depends</a:t>
            </a:r>
          </a:p>
          <a:p>
            <a:pPr marL="0" indent="0">
              <a:buNone/>
            </a:pPr>
            <a:r>
              <a:rPr lang="en-GB" dirty="0" smtClean="0"/>
              <a:t>Algorithm: set of greedy heuristics</a:t>
            </a:r>
            <a:endParaRPr lang="en-GB" dirty="0"/>
          </a:p>
        </p:txBody>
      </p:sp>
      <p:pic>
        <p:nvPicPr>
          <p:cNvPr id="5" name="Picture 4" descr="Zonation Conservation planning software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5135" y="1555047"/>
            <a:ext cx="4872219" cy="244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ourtesy Conservation Biology Informatics Group, University of Helsinki.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6370" y="4567238"/>
            <a:ext cx="5675630" cy="1609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58782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dirty="0" err="1" smtClean="0">
                <a:solidFill>
                  <a:schemeClr val="accent1"/>
                </a:solidFill>
              </a:rPr>
              <a:t>PrioritizR</a:t>
            </a:r>
            <a:endParaRPr lang="en-GB" sz="8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</a:t>
            </a:r>
            <a:r>
              <a:rPr lang="en-GB" u="sng" dirty="0" smtClean="0">
                <a:hlinkClick r:id="rId2"/>
              </a:rPr>
              <a:t>CRAN.R-project.org/package=prioritizr</a:t>
            </a:r>
            <a:endParaRPr lang="en-GB" u="sng" dirty="0" smtClean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minimum set</a:t>
            </a:r>
          </a:p>
          <a:p>
            <a:pPr marL="0" indent="0">
              <a:buNone/>
            </a:pPr>
            <a:r>
              <a:rPr lang="en-GB" dirty="0" smtClean="0"/>
              <a:t>Algorithm: Integer linear programming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Image result for r cran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14362" y="992120"/>
            <a:ext cx="1745524" cy="1532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Image result for integer programmi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2913" y="3151189"/>
            <a:ext cx="4097565" cy="33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r>
              <a:rPr lang="en-GB" dirty="0" smtClean="0"/>
              <a:t>Let’s see how well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can do on our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RStudio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Follow the instructions in Example_1.1.html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9" y="787717"/>
            <a:ext cx="3714750" cy="1228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81024" y="1743948"/>
            <a:ext cx="2655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https://www.rstudio.com/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46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52" y="79794"/>
            <a:ext cx="3714750" cy="1228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6327" y="1036025"/>
            <a:ext cx="2655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https://www.rstudio.com/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51" y="1474839"/>
            <a:ext cx="8087676" cy="4968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3871" y="3254477"/>
            <a:ext cx="192712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Script editor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703870" y="5403447"/>
            <a:ext cx="192712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Console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950790" y="4793226"/>
            <a:ext cx="1927123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Help</a:t>
            </a:r>
          </a:p>
          <a:p>
            <a:r>
              <a:rPr lang="en-GB" dirty="0" smtClean="0"/>
              <a:t>Plots</a:t>
            </a:r>
          </a:p>
          <a:p>
            <a:r>
              <a:rPr lang="en-GB" dirty="0" smtClean="0"/>
              <a:t>Etc.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133303" y="2608146"/>
            <a:ext cx="192712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Objects, history, etc.</a:t>
            </a:r>
            <a:endParaRPr lang="en-GB" dirty="0"/>
          </a:p>
        </p:txBody>
      </p:sp>
      <p:sp>
        <p:nvSpPr>
          <p:cNvPr id="16" name="Line Callout 1 15"/>
          <p:cNvSpPr/>
          <p:nvPr/>
        </p:nvSpPr>
        <p:spPr>
          <a:xfrm>
            <a:off x="1130710" y="1602658"/>
            <a:ext cx="442451" cy="471948"/>
          </a:xfrm>
          <a:prstGeom prst="borderCallout1">
            <a:avLst>
              <a:gd name="adj1" fmla="val -187500"/>
              <a:gd name="adj2" fmla="val 116112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1590027" y="596376"/>
            <a:ext cx="1300658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New script</a:t>
            </a:r>
            <a:endParaRPr lang="en-GB" dirty="0"/>
          </a:p>
        </p:txBody>
      </p:sp>
      <p:sp>
        <p:nvSpPr>
          <p:cNvPr id="19" name="Line Callout 1 18"/>
          <p:cNvSpPr/>
          <p:nvPr/>
        </p:nvSpPr>
        <p:spPr>
          <a:xfrm>
            <a:off x="5125237" y="2005781"/>
            <a:ext cx="442451" cy="471948"/>
          </a:xfrm>
          <a:prstGeom prst="borderCallout1">
            <a:avLst>
              <a:gd name="adj1" fmla="val -187500"/>
              <a:gd name="adj2" fmla="val 116112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584553" y="999499"/>
            <a:ext cx="87524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Run</a:t>
            </a:r>
            <a:endParaRPr lang="en-GB" dirty="0"/>
          </a:p>
        </p:txBody>
      </p:sp>
      <p:sp>
        <p:nvSpPr>
          <p:cNvPr id="21" name="Line Callout 1 20"/>
          <p:cNvSpPr/>
          <p:nvPr/>
        </p:nvSpPr>
        <p:spPr>
          <a:xfrm>
            <a:off x="1955510" y="2084439"/>
            <a:ext cx="284846" cy="319549"/>
          </a:xfrm>
          <a:prstGeom prst="borderCallout1">
            <a:avLst>
              <a:gd name="adj1" fmla="val -322884"/>
              <a:gd name="adj2" fmla="val 564843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558096" y="814833"/>
            <a:ext cx="1240046" cy="58477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err="1" smtClean="0"/>
              <a:t>save.r</a:t>
            </a:r>
            <a:endParaRPr lang="en-GB" dirty="0" smtClean="0"/>
          </a:p>
          <a:p>
            <a:r>
              <a:rPr lang="en-GB" sz="1400" dirty="0" smtClean="0"/>
              <a:t>(~txt file)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5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2056" y="1825625"/>
            <a:ext cx="9771743" cy="435133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Practical 1:</a:t>
            </a:r>
          </a:p>
          <a:p>
            <a:pPr marL="0" indent="0">
              <a:buNone/>
            </a:pPr>
            <a:r>
              <a:rPr lang="en-GB" dirty="0" smtClean="0"/>
              <a:t>15 min	</a:t>
            </a:r>
            <a:r>
              <a:rPr lang="en-GB" dirty="0" smtClean="0"/>
              <a:t>Introduction: what is systematic conservation planning</a:t>
            </a:r>
          </a:p>
          <a:p>
            <a:pPr marL="0" indent="0">
              <a:buNone/>
            </a:pPr>
            <a:r>
              <a:rPr lang="en-GB" dirty="0" smtClean="0"/>
              <a:t>30 </a:t>
            </a:r>
            <a:r>
              <a:rPr lang="en-GB" dirty="0" smtClean="0"/>
              <a:t>min	A first example of systematic conservation planning</a:t>
            </a:r>
          </a:p>
          <a:p>
            <a:pPr marL="0" indent="0">
              <a:buNone/>
            </a:pPr>
            <a:r>
              <a:rPr lang="en-GB" dirty="0" smtClean="0"/>
              <a:t>40 min	The NADC study area – data, gap analysis, basic prioritization, adding lock-in, or lock-outs, and 	connectivity</a:t>
            </a:r>
          </a:p>
          <a:p>
            <a:pPr marL="0" indent="0">
              <a:buNone/>
            </a:pPr>
            <a:r>
              <a:rPr lang="en-GB" dirty="0" smtClean="0"/>
              <a:t>5 min	Allocation of scenarios for practical 2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Homework: </a:t>
            </a:r>
            <a:r>
              <a:rPr lang="en-GB" dirty="0" smtClean="0"/>
              <a:t>Think about your scenarios! Prepare some code to try, and research some of the discussion 		points.</a:t>
            </a:r>
          </a:p>
          <a:p>
            <a:pPr marL="0" indent="0">
              <a:buNone/>
            </a:pPr>
            <a:r>
              <a:rPr lang="en-GB" b="1" dirty="0" smtClean="0"/>
              <a:t>Practical 2:</a:t>
            </a:r>
          </a:p>
          <a:p>
            <a:pPr marL="0" indent="0">
              <a:buNone/>
            </a:pPr>
            <a:r>
              <a:rPr lang="en-GB" dirty="0" smtClean="0"/>
              <a:t>5 min	Recap, system set up.</a:t>
            </a:r>
          </a:p>
          <a:p>
            <a:pPr marL="0" indent="0">
              <a:buNone/>
            </a:pPr>
            <a:r>
              <a:rPr lang="en-GB" dirty="0" smtClean="0"/>
              <a:t>50 min	Scenarios</a:t>
            </a:r>
          </a:p>
          <a:p>
            <a:pPr marL="0" indent="0">
              <a:buNone/>
            </a:pPr>
            <a:r>
              <a:rPr lang="en-GB" dirty="0" smtClean="0"/>
              <a:t>30 min	Class presentations (5 min / group)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15" name="Picture 14" descr="Image result for r cran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74568" y="511278"/>
            <a:ext cx="1107832" cy="9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r>
              <a:rPr lang="en-GB" dirty="0" smtClean="0"/>
              <a:t>What are the basics of R?</a:t>
            </a:r>
            <a:endParaRPr lang="en-GB" dirty="0"/>
          </a:p>
        </p:txBody>
      </p:sp>
      <p:sp>
        <p:nvSpPr>
          <p:cNvPr id="21" name="Content Placeholder 2"/>
          <p:cNvSpPr>
            <a:spLocks noGrp="1"/>
          </p:cNvSpPr>
          <p:nvPr>
            <p:ph idx="1"/>
          </p:nvPr>
        </p:nvSpPr>
        <p:spPr>
          <a:xfrm>
            <a:off x="1171073" y="1601071"/>
            <a:ext cx="9452429" cy="53094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i="1" dirty="0" smtClean="0"/>
              <a:t>Object oriented </a:t>
            </a:r>
            <a:r>
              <a:rPr lang="en-GB" dirty="0" smtClean="0"/>
              <a:t>programming language</a:t>
            </a:r>
          </a:p>
          <a:p>
            <a:pPr marL="0" indent="0">
              <a:buNone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2" name="Rounded Rectangle 1"/>
          <p:cNvSpPr/>
          <p:nvPr/>
        </p:nvSpPr>
        <p:spPr>
          <a:xfrm>
            <a:off x="1317523" y="2126704"/>
            <a:ext cx="7226709" cy="78489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i="1" dirty="0" smtClean="0">
                <a:latin typeface="Lucida Console" panose="020B0609040504020204" pitchFamily="49" charset="0"/>
              </a:rPr>
              <a:t># allocate numbers 1:5 to an object called ‘numbers1to5’</a:t>
            </a:r>
          </a:p>
          <a:p>
            <a:r>
              <a:rPr lang="en-GB" sz="1600" dirty="0" smtClean="0">
                <a:latin typeface="Lucida Console" panose="020B0609040504020204" pitchFamily="49" charset="0"/>
              </a:rPr>
              <a:t>	numbers1to5 &lt;- 1:5</a:t>
            </a:r>
            <a:endParaRPr lang="en-GB" sz="1600" dirty="0">
              <a:latin typeface="Lucida Console" panose="020B0609040504020204" pitchFamily="49" charset="0"/>
            </a:endParaRPr>
          </a:p>
        </p:txBody>
      </p:sp>
      <p:sp>
        <p:nvSpPr>
          <p:cNvPr id="22" name="Content Placeholder 2"/>
          <p:cNvSpPr txBox="1">
            <a:spLocks/>
          </p:cNvSpPr>
          <p:nvPr/>
        </p:nvSpPr>
        <p:spPr>
          <a:xfrm>
            <a:off x="1171072" y="3033328"/>
            <a:ext cx="9452429" cy="53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Can do basic math, </a:t>
            </a:r>
            <a:r>
              <a:rPr lang="en-GB" dirty="0" err="1" smtClean="0"/>
              <a:t>etc</a:t>
            </a:r>
            <a:r>
              <a:rPr lang="en-GB" dirty="0" smtClean="0"/>
              <a:t>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23" name="Rounded Rectangle 22"/>
          <p:cNvSpPr/>
          <p:nvPr/>
        </p:nvSpPr>
        <p:spPr>
          <a:xfrm>
            <a:off x="1317524" y="3564270"/>
            <a:ext cx="7226708" cy="13013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i="1" dirty="0" smtClean="0">
                <a:latin typeface="Lucida Console" panose="020B0609040504020204" pitchFamily="49" charset="0"/>
              </a:rPr>
              <a:t># add 1 and 2</a:t>
            </a:r>
          </a:p>
          <a:p>
            <a:r>
              <a:rPr lang="en-GB" sz="1600" dirty="0" smtClean="0">
                <a:latin typeface="Lucida Console" panose="020B0609040504020204" pitchFamily="49" charset="0"/>
              </a:rPr>
              <a:t>	1 + 2</a:t>
            </a:r>
          </a:p>
          <a:p>
            <a:r>
              <a:rPr lang="en-GB" sz="1600" i="1" dirty="0" smtClean="0">
                <a:latin typeface="Lucida Console" panose="020B0609040504020204" pitchFamily="49" charset="0"/>
              </a:rPr>
              <a:t># add 3 to each element of numbers1to5 </a:t>
            </a:r>
          </a:p>
          <a:p>
            <a:r>
              <a:rPr lang="en-GB" sz="1600" dirty="0" smtClean="0">
                <a:latin typeface="Lucida Console" panose="020B0609040504020204" pitchFamily="49" charset="0"/>
              </a:rPr>
              <a:t>	</a:t>
            </a:r>
            <a:r>
              <a:rPr lang="en-GB" sz="1600" dirty="0" err="1" smtClean="0">
                <a:latin typeface="Lucida Console" panose="020B0609040504020204" pitchFamily="49" charset="0"/>
              </a:rPr>
              <a:t>newnumbers</a:t>
            </a:r>
            <a:r>
              <a:rPr lang="en-GB" sz="1600" dirty="0" smtClean="0">
                <a:latin typeface="Lucida Console" panose="020B0609040504020204" pitchFamily="49" charset="0"/>
              </a:rPr>
              <a:t> &lt;- numbers1to5 + 3</a:t>
            </a:r>
            <a:endParaRPr lang="en-GB" sz="1600" dirty="0">
              <a:latin typeface="Lucida Console" panose="020B0609040504020204" pitchFamily="49" charset="0"/>
            </a:endParaRP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1171073" y="4996528"/>
            <a:ext cx="9452429" cy="5309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dirty="0" smtClean="0"/>
              <a:t>Many functions available for simple and complex tasks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sp>
        <p:nvSpPr>
          <p:cNvPr id="25" name="Rounded Rectangle 24"/>
          <p:cNvSpPr/>
          <p:nvPr/>
        </p:nvSpPr>
        <p:spPr>
          <a:xfrm>
            <a:off x="1317524" y="5577348"/>
            <a:ext cx="7226708" cy="10225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600" i="1" dirty="0" smtClean="0">
                <a:latin typeface="Lucida Console" panose="020B0609040504020204" pitchFamily="49" charset="0"/>
              </a:rPr>
              <a:t># plot numbers1to5 against the new numbers</a:t>
            </a:r>
          </a:p>
          <a:p>
            <a:r>
              <a:rPr lang="en-GB" sz="1600" dirty="0" smtClean="0">
                <a:latin typeface="Lucida Console" panose="020B0609040504020204" pitchFamily="49" charset="0"/>
              </a:rPr>
              <a:t>	plot(numbers1to5, </a:t>
            </a:r>
            <a:r>
              <a:rPr lang="en-GB" sz="1600" dirty="0" err="1" smtClean="0">
                <a:latin typeface="Lucida Console" panose="020B0609040504020204" pitchFamily="49" charset="0"/>
              </a:rPr>
              <a:t>newnumbers</a:t>
            </a:r>
            <a:r>
              <a:rPr lang="en-GB" sz="1600" dirty="0" smtClean="0">
                <a:latin typeface="Lucida Console" panose="020B0609040504020204" pitchFamily="49" charset="0"/>
              </a:rPr>
              <a:t>)</a:t>
            </a:r>
            <a:endParaRPr lang="en-GB" sz="1600" dirty="0">
              <a:latin typeface="Lucida Console" panose="020B0609040504020204" pitchFamily="49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517372" y="2078860"/>
            <a:ext cx="221225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GB" dirty="0" smtClean="0">
                <a:latin typeface="Lucida Console" panose="020B0609040504020204" pitchFamily="49" charset="0"/>
              </a:rPr>
              <a:t># ‘comments’</a:t>
            </a:r>
          </a:p>
          <a:p>
            <a:pPr>
              <a:lnSpc>
                <a:spcPct val="200000"/>
              </a:lnSpc>
            </a:pPr>
            <a:r>
              <a:rPr lang="en-GB" dirty="0" smtClean="0">
                <a:latin typeface="Lucida Console" panose="020B0609040504020204" pitchFamily="49" charset="0"/>
              </a:rPr>
              <a:t>&lt;- ‘assigns’</a:t>
            </a:r>
          </a:p>
          <a:p>
            <a:pPr>
              <a:lnSpc>
                <a:spcPct val="200000"/>
              </a:lnSpc>
            </a:pPr>
            <a:r>
              <a:rPr lang="en-GB" dirty="0" smtClean="0">
                <a:latin typeface="Lucida Console" panose="020B0609040504020204" pitchFamily="49" charset="0"/>
              </a:rPr>
              <a:t>function()</a:t>
            </a:r>
          </a:p>
          <a:p>
            <a:pPr>
              <a:lnSpc>
                <a:spcPct val="200000"/>
              </a:lnSpc>
            </a:pPr>
            <a:r>
              <a:rPr lang="en-GB" dirty="0" smtClean="0">
                <a:latin typeface="Lucida Console" panose="020B0609040504020204" pitchFamily="49" charset="0"/>
              </a:rPr>
              <a:t>?help</a:t>
            </a:r>
            <a:endParaRPr lang="en-GB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75792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r>
              <a:rPr lang="en-GB" dirty="0" smtClean="0"/>
              <a:t>Example _1.1.html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Installs and loads packages (libraries of functions)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Specify where your data is (needs to be unzipped, and folder location corrected)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Load data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Check data loaded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Specify the basic </a:t>
            </a:r>
            <a:r>
              <a:rPr lang="en-GB" dirty="0" err="1" smtClean="0"/>
              <a:t>PrioritizR</a:t>
            </a:r>
            <a:r>
              <a:rPr lang="en-GB" dirty="0" smtClean="0"/>
              <a:t> problem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Solve &amp; examine results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Blank slide (so solution doesn’t show accidentally)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dirty="0" smtClean="0"/>
              <a:t>What did </a:t>
            </a:r>
            <a:r>
              <a:rPr lang="en-GB" dirty="0" err="1" smtClean="0"/>
              <a:t>PrioritizR</a:t>
            </a:r>
            <a:r>
              <a:rPr lang="en-GB" dirty="0" smtClean="0"/>
              <a:t> pick?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010" y="1267218"/>
            <a:ext cx="7994274" cy="5232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69780" y="3344779"/>
            <a:ext cx="2273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COST = </a:t>
            </a:r>
          </a:p>
          <a:p>
            <a:r>
              <a:rPr lang="en-GB" sz="3200" dirty="0" smtClean="0"/>
              <a:t>3 727 235</a:t>
            </a:r>
            <a:endParaRPr lang="en-GB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032"/>
            <a:ext cx="12192000" cy="687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06" y="180460"/>
            <a:ext cx="10182726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The North Argentinian Dry Chaco (NADC)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66" y="1401396"/>
            <a:ext cx="2171092" cy="323076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6535155"/>
            <a:ext cx="119257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 from </a:t>
            </a:r>
            <a:r>
              <a:rPr lang="en-GB" sz="1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GoogleMaps</a:t>
            </a: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Camera trap photos from INTA / </a:t>
            </a:r>
            <a:r>
              <a:rPr lang="en-GB" sz="1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Asun</a:t>
            </a: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Figure 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Gasparri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 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GB" sz="1400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GB" sz="1400" u="sng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doi.org/10.1016/j.jaridenv.2015.05.005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759" y="1399343"/>
            <a:ext cx="2334126" cy="323281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90769" y="1321357"/>
            <a:ext cx="13956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172 800km</a:t>
            </a:r>
            <a:r>
              <a:rPr lang="en-GB" baseline="30000" dirty="0" smtClean="0">
                <a:solidFill>
                  <a:schemeClr val="bg1"/>
                </a:solidFill>
              </a:rPr>
              <a:t>2</a:t>
            </a:r>
            <a:endParaRPr lang="en-GB" baseline="30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2082" y="1399343"/>
            <a:ext cx="1604211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Semi-deciduous dry forest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 smtClean="0">
                <a:solidFill>
                  <a:schemeClr val="bg1"/>
                </a:solidFill>
              </a:rPr>
              <a:t>46 tree spp.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&gt;400 bird spp.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145 mammals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30 amphibians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7808" y="4310178"/>
            <a:ext cx="2618266" cy="187706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038955" y="4042610"/>
            <a:ext cx="188680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Indigenous areas,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Livestock grazing,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Increasing agribusiness (soy, intensive pasture)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206916" y="3152274"/>
            <a:ext cx="870892" cy="11579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432" y="1576137"/>
            <a:ext cx="8325852" cy="5041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Driving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7752" y="1027907"/>
            <a:ext cx="4487779" cy="2340936"/>
          </a:xfr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How can we balance production with biodiversity?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Where are the most important areas to protect?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Some terminology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b="1" dirty="0"/>
              <a:t>Gap </a:t>
            </a:r>
            <a:r>
              <a:rPr lang="en-GB" b="1" dirty="0" smtClean="0"/>
              <a:t>analysis</a:t>
            </a:r>
          </a:p>
          <a:p>
            <a:pPr marL="0" lvl="0" indent="0">
              <a:buNone/>
            </a:pPr>
            <a:r>
              <a:rPr lang="en-GB" dirty="0"/>
              <a:t>	</a:t>
            </a:r>
            <a:r>
              <a:rPr lang="en-GB" dirty="0" smtClean="0"/>
              <a:t>How </a:t>
            </a:r>
            <a:r>
              <a:rPr lang="en-GB" dirty="0" smtClean="0"/>
              <a:t>much do the existing protected areas protect?</a:t>
            </a:r>
          </a:p>
          <a:p>
            <a:pPr marL="0" lvl="0" indent="0">
              <a:buNone/>
            </a:pPr>
            <a:r>
              <a:rPr lang="en-GB" dirty="0" smtClean="0"/>
              <a:t>	How much area do they cover?</a:t>
            </a:r>
          </a:p>
          <a:p>
            <a:pPr marL="0" lvl="0" indent="0">
              <a:buNone/>
            </a:pPr>
            <a:r>
              <a:rPr lang="en-GB" dirty="0" smtClean="0"/>
              <a:t>	How much of each species is missing?</a:t>
            </a:r>
          </a:p>
          <a:p>
            <a:pPr marL="0" lvl="0" indent="0">
              <a:buNone/>
            </a:pPr>
            <a:r>
              <a:rPr lang="en-GB" b="1" dirty="0" smtClean="0"/>
              <a:t>Connectivity</a:t>
            </a:r>
          </a:p>
          <a:p>
            <a:pPr marL="0" lvl="0" indent="0">
              <a:buNone/>
            </a:pPr>
            <a:r>
              <a:rPr lang="en-GB" dirty="0"/>
              <a:t>	</a:t>
            </a:r>
            <a:r>
              <a:rPr lang="en-GB" dirty="0" smtClean="0"/>
              <a:t>Implemented as ‘boundary length penalty’</a:t>
            </a:r>
          </a:p>
          <a:p>
            <a:pPr marL="0" lvl="0" indent="0">
              <a:buNone/>
            </a:pPr>
            <a:r>
              <a:rPr lang="en-GB" dirty="0"/>
              <a:t>	</a:t>
            </a:r>
            <a:r>
              <a:rPr lang="en-GB" dirty="0" smtClean="0"/>
              <a:t>Adds a penalty to the cost, relative to the amount of 	exposed edges of the solution…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70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Some terminology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  <p:sp>
        <p:nvSpPr>
          <p:cNvPr id="4" name="AutoShape 2" descr="data:image/png;base64,iVBORw0KGgoAAAANSUhEUgAABUAAAAPACAIAAAB7BESOAAAACXBIWXMAAB2HAAAdhwGP5fFlAAAgAElEQVR4nOzdXYyjV3on9sPuliNBM1nJOxJmpEUirfh2vN19ERi2NXh5EccwJkv27LqDAWTA8aSBXJABBIPEYBvxYDsIgnRgBwoGJAYDhLwIpjFGDDdguLFQkzs3s5sLEpZt2LkodZLmq9UgiOSBxnZPjBFatj6YC34Uq4pkFaurSJ7i7wde1Md7qg77rdHwz+c55+QGg0EAAAAANtu5dU8AAAAAOJw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/ARsg6lUojW/csDhHFJB9bp5KbVjjeM973U3KVzknPEwC2jgAPwJplnUalkEtKrZ11z2SBKCYJAJxtF9Y9AQC2WNZpvHGr1uqtex4LRTFJAGALCPAArE3njVKtte5JHCaKSQIA20CABwCmFZuDQXPdkwAADrIGHgAAACIgwAMAAEAEBHgAVm58wlhp79ryXi1ZfOhYlnUalUJh+oizQqHS6GRHOOcs6zQqlcKewblcoVAoVBqNzqzxx53k8WSNPTMb/+T9T3j4dI/4Q+YcALf/qgPPYolj5GbM70h3AwA4DgEegBhknUYhlySlWqs3vR18r9dr1UpJkitUDsm1SanWavV6e/eS7/V6vVatVkpyhY073z3rVAq5/U94+HQXPttVmTe/UpJswvQA4CwS4AHYeFmjkJRqC89x67VKycxScadSSBYPHY2vzR6/JncrSWn+yXVzn+2qZI3Cgvn1WqWkcGtnpTMCgG0gwAOw4TqVoyTwEEKvluxvB+9UFsTgg+Ovb0qEb7UOPbluxrNdlaxx/dA7sr/ZAQB4fAI8ACtXbA4Gg8Fg0C7v+XJa7w/GmsXRFzuVfYvQ03K7P76u3y6ne77ZKu0JtZ27e8eW6/3dXzHoHxjeq70xGb7MJE9LWq635z7XEFq31vGGw4z4vnee9f3zBABOhgAPwCbbF8HTer/bLObzo0/zxWa3vzcvtu7uJvjswc7ewTeqk6EhhHy+2Oy2yyGkablcr7fb/f7pZ/KjS+v9brNaXPBc97zhsCrZvTv74nu5vXee1e7+dz0AgBMhwAOwwfbl9/LNan7/JfnqzT1pcTrB79WrXT+4hXuxORh0u81mtVos5g/88DWa/Vxv74vwOw9WXIM/kN/L7RlvehRvKMMDwMkT4AHYXPvr75eSWVcll/aExd1Mm7/62v6KdSkZnXZWaXQ2+sCz8rWZvQD7n1Lvzr3VPon+/X35/WjzBABOgAAPwMba1wK/5wz2Kfv2uOvd748/nBcje71Wq1YqJeM0v+Bs9TWZ815FCPmLV1Y7k73235JNnScAnEkCPABnzVRbeb7aPbj32z6js9U34nD1iSsXj9jOP/V2xWbZ1xcBADw+AR6As63Y7Pbb9cNSfNiAw9UBABYS4AGIxvQRbgt09+/+li9Wm93huXH1crooyq9jW/eZjrw53dwe9rn2r2JfytE74x/r1wAAswjwAGysk15Hnc8Xq81ud3gGfL9dn5Xm529iv1JzO+P3L0Jfs1jmCQBnggAPwObat456+S3XsyzrdBqVSqFQyO1pj8/n88VqtdntDvafrb7yg9lmm/NGwv5T3NLXru62G+x/w2Nmut63s/+yitf2HvF+xHkCACdAgAdgcx04NK12/eAi9U5leC7c8GC4bM83kiQplWqtVq/XO2p7/JG3jztlrdLBTfWyxvXa/Pw+42ccSNdZ49Zj5feDm9O1SpUD/6wH5gkAnAQBHoBN0btzbxhZs2x8RHu+enNvwbdXS6Z2i8+yRqVQag3PhRseDDe1D93+YnFolXKFPSfGZZ1GZX8kPmRN+YxJhhCyRmHPyXYnshleq7TnuXYqhX0H5h3I7wd2fm+Vdp9wNusnLO/ALQmt0vRBfCfzWwCAGXKDwWDdcwBgS2WNuVEvrfdHe9EtuGiWcnvQLE4+61RypaUqznuHH3uSu985oiWf5bxfcpwfc+Ap7/tHO/hrjvNbZvzLAgBLUoEHYG32d8jPvugIR7mPpfX+3pBYbO5f4r7U8BCOOMkTl5YPe85p/fbBtwgOlseP86MPc6Rb8vi/BgDYR4AHYH3y1ZtzUt6e/deKzW7/0MSYltuzqt756tGOgZ8z/OiTPGGXbnT7c6c9f7Kh2Fz0T5WW6/3ujUuPP71ic8H0hlX7k/g1AMA0AR6AdSo2u/sPZ0/TtFyuX9u7FD1fbHbH57jviY1pmpbr7X5/0G0W5/SsD4+BHx0btzdzpkcYfvRJnrB89cDvHc524WRDvtjs9vvtPc91/DS7zaUa+w+fXr+9759l9K95cr8GAJiwBh4ATsx4dfjSC74fexE9AHD2qcADwEkZn35+2Fb2AADHIMADwAnpvDEqom/KWfIAwJkiwAPA48s6oxPpQwjltvPSAIBTcGHdEwCA+HXeKNWG6X3mUXQAACdABR4AHlvxRj1N03Lb/usAwOlRgQeAx5evdrvVdU8CADjbVOABAAAgAs6BBwAAgAio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XFj3BDgVuVxu3VMAAIDIDAaDdU8BFlGBP4OkdwAAOAYvpNlwKvBnlrcP2edLf+T/kDhFD371b9c9Bc6sz3/+8+ueArAVpHc2nwo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jAhXVPgEVyudy6pwAAAMBGUIEHAACACKjAb7TBYHCMUer2AAAAZ48KPAAAAERAgAcAAIAICPAAAAAQAQEeAAAAIiDAAwAAQAQEeAAAAIiAAA8AAAAREOABAAAgAgI8AAAARECABwAAgAgI8AAAABABAR4AAAAiIMADAABABAR4AAAAiIAADwAAABEQ4AEAACACF9Y9AYDN9NV/8cw3fj681fzJN//3dU+F+D16+P777z/86NGjR6MvPPXUU08++8ILLzz71FrnxUb68Id/8ifvfhhCCOH5K//p5ecWX/3jt//NzgchhKdf/qVfeunpo1x5hEsB2FAq8AAHXf6Nz3/j59c9Cc6GRw/fefvP3n7n/Ye76T2E8OjRo4fvv/P2n739zsP1TY3N98HO2z8+oR/14Q/f/WD84bs/PKmfCsBqCfAA+1z+T57+9lfPr3sWnA0P33n7nYeP5n//0cN3/kyGZ4GTivAf/viDD6d+6gcSPECUtNADTLv8G5+X3jkpD9+ZhPOnnn3lH7/w7FOjjvlHjx6+/+/Gyf7h++8/evYFvfTM8cHO288f2kh/mHF+f/rppz/88MMQPnj3hy89p40eIDoq8AAjLz/x+reekd45OQ//ZhTfn33lFy6/MknvIYSnnnr2lcuXx6H90fvvK8KzwONX4X/8w+Gi+qefv/zy8yGEED784McfLhwCwCYS4AFCOP/Vf/H5H/yPT3/tiyGEEH708R/++adrnhFnwG5+/9lnZ33/qRf+8TjCf/RoQZs9W+vp558f1cgfM8L/+IMPRj/wuaefe36U4C2EB4iQAA8QXn7i139+VHh/788//K1vfPhv31/vhDgTnn3lF4ZemZnfQwhPPfXkSmdEbJ5+6fLLJxDhp/N7COMEbyE8QIQEeICh93708bf+5U++/j9//Pa6ZwIwcgIRfrL9/DC/S/AAMRPgAcK7H//uv/zJ17/x4ZvvrnsmbJdJk/2TT9nDjjkeN8JPtp8f5/cQnntp9BM/ePeHFsIDREWABwjh07dFd1Zuskf9Uy+8MK/JHh4zws/I7yE8/dxocb2t7AAiI8ADwOo92j1i7tkXnCHHYtMRfrmi+SS/P//y9KFxuwneVnYAURHgAWDFHj185+1JfH9l7h53MLEb4T989+2jR/jx8XHh+ef3HiQ/SfAWwgNERYAHgFV69P7bk/T+1AuXxXeO5jgRfrz9/IH8HsLTL7083srOQniAeFxY9wQAYGs8evjOv3vn4ejM96deuHxZ8zxH9/RLl1/+4E/e/XAY4Z/7peme+Jkm+T18sPNvPph72Ycf/PjDl54+7IcBsAlU4AFgFR49fOftt8fp/alnX/kF6Z1lLVWFnxwfdyhb2QFEQ4AHgFM37JufhPfLOuc5nqNH+Mn2dUdgKzuAWGihB4DT9fCdt/XNc1L2N9LPaX3fPT7u5V+a32z/4Q//5E/e/TCE8MEHP7783P518gBsHBV4ADhFj97fLb2/cFnfPI/vKFX4yfbz08e/z/hRu5vR28oOIAYCPACcmofvvP3+ML0/+4rSOydlOsLPXOg+2b5ucX6fTvAWwgPEQIAHgFPy8J3ReXFPvXD5lWeld07O7ilwsxw5v+9J8BbCA2w+a+AB4FQ8ev/9h5MP3/6z9xdda2k8y3ru8pXnP9iZVX7f3X7++ZcPPWouPP3Sy8+/O/w5FsIDbDwVeAA4DY8ejjeug1Px3OUrs6rwu9vPP//8kdL4c8+Pf8wHH6jBA2w2FfhDZVkWQr/f3/1KkiQh5PP59c0JgI330SP5nVM2qwq/dH4fJvhh0/0H7/7wpecOr9oDsC65wWCw7jlsoizr3HvjVq3VW3xZWq7fvHG1uGFZPpfLhRDcWfb50h/l1j0FzrIHv/q3654CZ9bnP//5dU8B2ApeRbP5tNAfkHUqhVySlA5N7yGEXqtWSpJcodLIVjAzAAAAtpcW+r06lUJpT3BP0/TKlSsHL9zZafUm1/VatWTnfrvbLK5gigAAAGwjLfTTOpVcqTX6OK23b1eLh/TGZ53G9VJtHOTL7cFGRHjNP8ykhZ5TpYWe06OFHlgNr6LZfFrod2WNW+P0Xm4Puoem9xBCvljtDtrl0WetWzrpAQAAOB0C/ER2786olF5uL1VILzbHEb53554EDwAAwGkQ4Cf698f5/dqyffDFa+MEf7+/+EoAAAA4FgEeAAAAIiDATySX0uEHOw+W7YPv3B0tnk8vJSc6JwAAABgS4CfyF0enxfVq15fajG5q87srFw/f+A4AAACWJ8DvKt6oj2rwvVpSaHSOEuKzTqOQjM+RS+s3NuEUOQAAAM4g58DvkU3F8RBCCGm5fOXStWsX91/44O7d+zs7rd7UtWm9361uRAHeCZbM5Bx4TpVz4Dk9zoEHVsOraDafAL9f1qlcL7V6h184LS23bzePcG78avhPDzMJ8JwqAZ7TI8ADq+FVNJtPC/1++WKzO+i36+X0SJen5Xq7P+huTnoHAADgTFKBXyzLsn6/P2yZH39t2FKfJEk+v5mp3XuHzKQCz6lSgef0qMADq+FVNJtPgD+D/KeHmQR4TpUAz+kR4IHV8CqazaeFHgAAACJwYd0T2HxZloXQ7/d3v5IkSQib2j8PAADAmSTAz5ZlnXtv3Kodtht9Wq7fvHG1KMsDAABwyrTQH5B1KoVckpQOTe8hhF6rVkqSXKHSyFYwMwAAALaXCvxenUph7yHwaZpeuXLl4IU7O63e5Lpeq5bs3G93m8UVTBEAAIBtZBf6aZ1KrtQafZzW27erh53unnUa10u1cZAvtwcbEeHtn8lMdqHnVNmFntNjF3pgNbyKZvNpod+VNW6N03u5Pegemt5DCPlitTtol0eftW7ppAcAAOB0CPAT2b07o1J6ub1UIb3YHEf43p17EjwAAACnQYCf6N8f5/dry/bBF6+NE/z9/uIrAQAA4FgEeAAAAIiAAD+RXEqHH+w8WLYPvnN3tHg+vZSc6JwAAABgSICfyF8cnRbXq11fajO6qc3vrlw8fOM7AAAAWJ4Av6t4oz6qwfdqSaHROUqIzzqNQjI+Ry6t39iEU+QAAAA4g5wDv0c2FcdDCCGk5fKVS9euXdx/4YO7d+/v7LR6U9em9X63uhEFeCdYMpNz4DlVzoHn9DgHHlgNr6LZfAL8flmncr3U6h1+4bS03L7dPMK58avhPz3MJMBzqgR4To8AD6yGV9FsPi30++WLze6g366X0yNdnpbr7f6guznpHQAAgDNJBX6xLMv6/f6wZX78tWFLfZIk+fxmpnbvHTKTCjynSgWe06MCD6yGV9FsPgH+DPKfHmYS4DlVAjynR4AHVsOraDafFnoAAACIwIV1T2DzZVkWQr/f3/1KkiQhbGr/PAAAAGeSAD9blnXuvXGrdthu9Gm5fvPG1aIsDwAAwCnTQn9A1qkUcklSOjS9hxB6rVopSXKFSiNbwcwAAAD2yB3LumeddRqVQqGwO6FCoVBpdA5NVcNx08POxqgjs4ndXp1KYe8h8GmaXrly5eCFOzut3p6An5bb3WbxlKd3NLbfYCab2HGqbGLH6bGJHbAaMb6Kfpwovq5nmnUq10tzi6ULYtX8gWm5frtZnd0WvfmjliLAT+tUcqXW6OO03r5dPex096zTuF6qje9QuT3YiAgf4396WAEBnlMlwHN6BHhgNWJ8FT0K8P/bksN+I4R1PdPpyDXPzFx12MDZYWzzRy1JC/2urHFr/O9dbg+6h6b3EEK+WO0O2uXRZ61bOukBAIDVyi35WJ9OZbdgWm73+4Oxfr9dTsdXzchV+wbOGNUqVTqH/LoNHLU0AX4iu3dnVEovt5d6Z6TYHEf43p17EjwAALBK53LLPdamc3eUccvtQbc5vRd4Pl9sdvv1Udbt1d7YE3V3S61pvd9tTiqte0ftz/2bP+oYBPiJ/v1xfr+2bGND8do4wd/vL74SAADgRMVSgd/N77MTV756exx1dx5MJd1JqTWt3z64jnx31N566uaPOg4BHgAAIGK53HKPdSk2R43lcxue8xdn7B8+KbWmr12duco5f/W1Gfl480cdhwA/kVya9W7PkUzeSkovJSc6JwAAgMXOLfmIzCRtXbk4Z5eySe6f6oje/FHHEt/tOzW7/6a160stTZja/G7uDQMAAGChhUl4QbV0Uow9aPNHLUWA31W8sbtpQlJodI4S4rNOo5CMz5FL6zc24RQ5AABgixyvhT53XKf2PCYbue8JVtmDneEHC6qlk2LspJt680cdz4XHGXzW5Ku363dGcbxXKyW1ENJy+cqla9cu7r/0wd2793d2Wr3e7pdm7lcAAABwqtZ6MtxJyXbPYSvfFKzmEeD3yFe7/YuV66XWOJj3Wq1eaLUWDgohpOX27eYRzo0HAAA4Wcc7GW4wGJz0RI4t61SSSXxf7lDvLaOFfr98sdkd9Nv18tHWKKTlers/6ErvAADAWsRyjNwcWaMwSe9pvS++L6ICP1O+WG0Wq80Qsizr9/vDlvnxN4ct9UmS5PNSOwAAsF7Hq8BvhKwz1f+c1vtdzfOLCfCL5fP5fD4fQrHofSAAAICTsje8l9vd2bX3/MUrIfTCcPu3OY3PB7eR2/xRx6OFHgAAIGIxttAP++aH6T0tt/tz0vu0BUeo9+/35n1r80ctRYBfVpZ1hrLssfb/BwAAOAHHO0ZujTqV6bO4+4fsKFa8Vh5+MPcEtkl5e+og9s0fdSwC/JRsaM43O41KIZfLJUlpKEmSXC5XKFSOdGA8AADAaTi35GO9skZhUnqv9wdHWPWeXBpuMN67c29m9Mru3Rn9vNeu5iMadRxrv32bo1NJhiqd/d/KOpVCUqq1ZnQ99HqtUpIrHBwDAACwAjFV4DuVce293D7qlnX5q6+N8nHteuNAQM4a12uz0vHmjzoOAf5wnUqyezB8SNPyWDo5aa7XKuVkeAAAYPXiqcB3KqPz4tJ6f4mTuPPVm6Me9V4tKVQ6467pLJtuxi/f3Pt+wOaPOobcYDB4zB9xVnQqueFfU7k9mNpBYfLlENJy+/a+P7Os07hemtyPPQPXJ5fLhRDcWfb50h9twIInzq4Hv/q3654CZ9bnP//5dU8B2Aoxvooezvm5P1xu1I+/FsI6nmnW2M2yhzlwpNxULptpdhjb/FFLUoE/ROfu+B6U2zM2V8gXq91+fVSJb9062C4BAABwmiJpoZ8sBD+WYrNfL6ezv5eW6/3Z2XjzRy1JgF9ssltgKF+b9+891S4xZ88CAACAUxJJC/3jnqSWrza7/XZ9aiVzCGlarrf73eb81vTNH7UULfQTM1vo5/TVH2nsCcg9xvtj7iz7aKHnVGmh5/RooQdWI94W+i/90XKj/vI/DyG2Z8rQhXVPAAAAgONTpdkeWugXK14bdcfvPFjQHL/baH/CBsdyOnMBAAA20bnccg/iJcDPMJ3Vxwl+4fL2yWqO9FJymhMDAADYJ7fkg3gJ8Ae1akkul8vlCoVKo9FJbtTLIYTQq12fs8f85DDDkL529WS2JgAAAIC9BPj5er1WrVZKktoonvdqSaWz54osa1QKu4f9lW+e0NaCAAAAR6SFfnsI8BPF5mAwGPT7/Xa7Xi6n6ZwT/Kb136i1xkchpCd0sB8AAMAStNBvD7vQ75PP5/P5arFYHX6aZVm/f+/u3Ts7O73e3GML03L7drOo+g4AAKycovr2cA7848g6jX64Wty06B7jCZasgHPgOVXOgef0OAceWI0YX0UP5/zKv1pu1Dv/PITYnilDKvCPI1+06B0AAFgrFfjtYQ08AAAAREAF/niyrNPvhxBCkhTzqvAAAMC6KMBvDwH+ePpvlIanx5Xbg6YADwAArIsW+u0hwAMAAETMuujtIcBPybLscUfl9dMDAACrlFOB3xoC/ESnkgy74pfSKiXTg8rtQbN4cnMCAABYTAV+e7jXAAAAEAEV+InijXZ5p9TqjT5Ny+Ur8y/e2Wn1eiGEkKblK1PXXUpOcYYAAAD7aaHfHgL8rnyx2e1fa1wv1XohhF5r50r7drM4e017p9Iq9UII4crNpp55AABgbbRVbw/3eq98sdod9OvlNITQa5WSQqVxnI3tAAAAViOXW+5BvAT4GfLVZrffHoX4WpIrNDpSPAAAsJHOLfkgXm7fHPlis9tv19MQQujVSkmhIsQDAACb51xuuQfxEuAX0E8PAABsutySD+IlwB9GPz0AAAAbQIA/imE/fXmqn/7uzrrnBAAAELTQbxMB/qj2LIpvTY6LBwAAWCct9NtDgF/G9KJ4AACADaACvz0urHsC8clXm92r1xpv3L0fQgiXknXPBwAA2GaqsttDgD+WfLHaLK57EgAAACGnqL41BHjYFj/6aN0z4Ez7+p//++ueAmfWd5/4/rqnwJn1TPqVdU8BYAkCPAAAQMQsa98eAjwAAEDErIHfHgI8AABAxKyB3x4CPAAAQMRU4LeHez3RqeQeX6Wz7qcBAABsFefAbw8BHgAAACIgwE8Um/12OV33LAAAAJaRW/JBvAT4Kflis9uvjzN8Wu8PltYsrvUZAAAA20YL/fYQ4PfJV8cZvldLrGgHAAA23LklH8TL7TsoX+22yyGEEFolER4AANhoKvDbQ4CfqdgcR/hbjWzNcwEAAJjPGvjtIcDPUbwxbqR/QxEeAADYWCrw2+PCuiewsfLV2/X7b9wPITzohKK96QAAAFgrAX6+fLXZXPccAAAAFtJWvT0EeAAAgIjldMVvDQEeAAAgYirw20OAB1bMEocAACAASURBVAAAiJh96baHAA8AABAxFfjt4V4DAABABFTgAQAAIqaFfnsI8AAAABGT37eHAA8AABAxFfjtYQ38RKeSe3yVzrqfBgAAsFXOLfkgXirwAAAAEVOB3x7ef5koNvvtcrruWQAAAGyXYTf04nbmrFE4bjt01mlUClOjC4VKo5MdNqlVjjoyAX5Kvtjs9uvjDJ/W+4OlNYtrfQYAAMC2ibyFPmsUSq3DL+vf7x3rp3cqhaRUa/WmRvd6rVopKVQac4P1KkctZfNu35rlq+MM36slVrQDAAAbLpdb7rFJsk4lqR0lmXfuHiHkHxxVSUqtOT++15qX+FY5akkC/EH5arddDiGE0CqJ8AAAwEaLtgKfNQrJUYrvIYTswc7wg3L76O3Qncrkp6fl9rjBuj+1dHpW4lvlqKVt0u3bIMXmOMLfOqFWBwAAgNNwLrfcYxNknUYhd7Taewhht4G+fO3Ii5azxq1RpE7r/W6zmB99Pb9n6fT+xLfKUccgwM9RvDFupH9DER4AANhYkVXgs06lkEtKo/CelutH2Ep8XIBPLyVH/jX37ox+Q/12Nb//u/nq7VGs7t25l61n1HGs//Ztqnz1dr1cLpfL4YEEDwAAbKq4KvDZvVvjleJpud3vNq9eOnzQuAB/5eKBeHzYkPS1qzPH5K++NiNVr3LUcQjw8+WrzWaz2WxW7SwPAABwYtK03O4PpnrNFxvvYFe+VgxZZ/qYtrmntE02vZub+fMXrww/6N3vr2PUsQjwAAAAEYurhT5/9XZ/0D1ydg9hqoE+3C3kktL0MW2HntK2oOk+uTS3d3+Vo5ay9tsHAADA8R2vhT53XI873Xz+6NF9aNyh3mvNOaat16olhT0ZfrJr/YKm+0lZfOdBtvpRxyPAAwAARCyuCvzyJgE5hJCW65Mz2gaDfnt3B7xe7foWnCAW4e0DAABgLJdb7jE09zj1w6z8+Y0L8MMj2qpTvff5YnXqlLZtOEFMgAcAAIjYWa/AF5ujtw66B49oC9OntIXW3bOe4CO8fQAAADAyOaXtcVeYbz4BHgAAIGJxnQN/GiZbxB38yoJIf3DzuVWOOh4BHgAAIGJnvYX+sSw4eH2ytn69o5aybbcPAADgTFGBn1HfLl4rDz+YWxafDJo6vn2Vo45FgAcAAIjY2a7AZ43C8Pz5wtxT4jpv1Ib17el4nFwarovv3bk3c1x2785o0GtX82sZdRzR3T4AAAB2ne0K/GSHujmnxGWdSqk1/LB8c2qb+qlxMw6IzxrXa7My9SpHHYcADwAAwKba3WO+VcoVKp1skpCzrFMpJOP4ntZvFPeMq94cdbb3asnUuOGoUaTeG/pXPOoYcoPB4DF/BJsml8uFENxZ9sn9fmxvtxKVX3th3TPg7PruE99f9xQ4s55Jv7LuKbBBYnwVPZzz//Dny436b38+hA16plljFHHL7UGzuPiS+dJ6f8Yx8Z1KbpzvZ5r9K1c5akkq8AAAABE72y30IYSQr3b79XI679tpeWZ6DyEUm/PHpeV6f3aiXuWoJQnwAAAAETvbm9iN5KvNbr/frpfTqYycpuV6u9/vNue3puerze7sYZsyaila6M+gGJt/WAEt9JwqLfScHi30nB4t9EyL8VX0cM7/0/+x3Kj/5j8OIbZnytCFdU8AAACA44u1qM7yBHgAAICIRbmsnWPxZg0AAABEQAUeAAAgYqqy20OABwAAiJgW+u0hwAMAAERMBX57CPAAAAARU4HfHgI8AABAxFTgt4d7DQAAABFQgQcAAIiYFvrtIcADAABETFv19hDgAQAAIqYCvz0EeAAAgIipwG8PAR4AACBiKvDbw5s1AAAAEAEVeAAAgIipym4PAR4AACBiWui3hwAPAAAQMRX47SHAAwAAROy8CvzWEOABAAAipgK/PdxrAAAAiIAKPAAAQMRsYrc9BHgAAICIaaveHgL8RsvlvJkGAAAsogK/PQR4AACAiKnAbw8BfqMNBoNjjFK3BwCA7aECvz0EeAAAgIidX/cEWBndFgAAABABFXgAAICIaaHfHgI8AABAxLRVbw8BHgAAIGIq8NtDgAcAAIiYCvz2EOABAAAipgK/PbxZAwAAABFQgQcAAIiYc+C3hwAPAAAQMS3020OABwAAiJh10dtDgAcAAIiYCvz2EOABAAAiZg389tBtAQAAABFQgQcAAIiYFvrtIcADjFx+8vXffPrLrz7x4ujzj9976+/+4Pd++ubba50VZ9IgvP5ffva1nw3hndyvvOlVF4/hR3//xF8OFl3w7IWPX9JcC2edturtIcADhBAuv/4Pv/21J/Z+7YkXX33iG69+7tff+snXv/nReqbFmTQIX/1nn33tZ9c9Dc6E3EcL0zuwJVTgt4c3awBmpfddL776zA9+58lVzocz7ucG33hl3XPgjPj03MN1TwHYBOeXfBAvFXhg213+3G+P0/t7b/10t2f+8oXXf/MffO3VJ0II4dWnX7/80Xf00vP4BoPf+adKppyQjwajops+edhyKvDbQwUe2HKXf/nfGy56f+8P/+rr35xa8f72J9/55l9/663hJ098+Ze94cljG4Sv/rPBq+ueBWfHR2H4mv2zZ6R32G7nlnwQL7cP2G4XfvnLw/L7R3/wnU8OfvvN3/vpeyGEEF78RwI8j2cQLhc+GzbPv/WnuffWPR3Ogo8+CyGEkBtY5QOwJbwgBbbbJ9/5+o++s+D7L194ccF34eieG/z2L4YQQngn980H4Xu/uObpcAaMd7A7J8DDtjuvhX5rCPAAC3y1MHpd/FbXRvQ8hkF4vTh4MYTwN7nfejMXvmAZPI9vvIPds7lBGOR++PH5h+Ml8U/lPnvm/Kdf1FcPW0Nb9fYQ4AFmuvzVz/3mr3/u1WH9/a2ffPPNNc+HiA3C5cLo3Lg/7ORshsjJGO9gNwiDC3/x93uqb48G5x59cu4ng09fuvCZ4jxsA5vYbQ8BHmCPrz7zg2/secH73ls/+V3nwPM4fm7w7V8MIYT3/vTcd/5q3ZPhzBjvYJd7+OnsCx59ev7//Cz8k5+R4eHs00K/PQR4gIU+DiGEyyEom3I8k3Pj/ib3u711T4azZLSDXQghDJ49/+kXL4xXwg9yP/r0/F9+mgshhMH5H37y2c95uQdn3mfLNtF/dvglbCTLJQCmXf4Pz7/33sfvvfXxe6Ndwp948dVnvv3tf/j65fXOizhNnRuneZ6TNd7BLgy+9DOfvHRhah+73OCLFz75J+dH33706fmfrGF6AEvpVHK5XK7SOfTCrNOoFAq5iUKh0uhk8Y86stxgYCOdsyaXy4UQ3Fn2yf2+5qrlXfjq7/yDb7w6OmfuW7/yEwvh5/q1F9Y9g430Hw1+8E8HIYS3/vW5b/7fU1//wuB7/8XgxRDCO7lfedP/NA/z3Se+v+4pROlHf//EXw5CCOHZCx+/ZEO7OZ5Jv7LuKbBBYnwVPZzz+//Pcp02L/wHn4QNeqZZo5DUeiGEcnvQLC64rlO5XmrNamdLy/XbzWo+0lFLUYEHmO+TN7/51996a/jxk7/+ujZUlvGFwfeGzfPv5Pakd1iNZ86NXpp/tCEv0YHTM8gt99ggWacyTO+H6VSS2dk4hNBr1ZLZ5fvNH7UkAR5gsTd/76fDbvoXv/ykPnqOanJuXMh9S42dtXgyJ7jD1vjs3HKPTZE1CkmpdZQrO5XJdWm53R8M9fvtcjr6cqt0MCBv/qilaaE/g2Js/mEFtNAf35O/84NnXg0hvPfT3/r6Ty1jnk0L/T6TJvkj+pvcb33PIvk5tNAf06fn/+KTcyGEp85/bB+7ebTQMy3GV9GjFvp3nlpq1AuvPArrfqZZp3G9tK/0PreFftJkH9J6v7uvE33uNzd/1DFszrsvAACcmPFB8eFJ79/CmTc4t9xjvbJOpZBLxuk9LdcnNep5A+7dGV1bv30w/uart+vDH9C7cy+LadRxrPvmAazV5c997wdf/MEPvviD731ubnv8V58c7iIe/t9PFEiBjfDRJxf+4u+e+Iu/e+L/+mTeJbkfDU+SC4MnvdwDNkl279Z4pXhabve7zauXDhnRvz9Kx69dnVm9zl99bUY+3vxRx6GhCthqb3/0x+997msvhvDi53779Y++/p0DL4Uvf+573xidzvRW96NVT494/VXu6435ZU+70POYnjz/2VOfnn80PCXuwqfPHLjgJ59ceDj86PynX/Q3BmfeBi1rP6I0Ld+83SzmQwjhsETbuTtaXH7l4pzu8/zFKyH0Qgi9+/0Q8pGMOpbo7jTAifrk3/7xx8OPXvzaF773O09e3i3EX/jq689879ufGy1jfu+nv+cQOWBT5D57ZhTLz737dxd++GmYvMH40SD3w79/4t1Ph58NvnQ+ptW8wDFFtQt9/urt/qDbHaX3JaSXknnfSi7N7cLf/FFLUYEHttzb3/n/vvWPvvCNV0MI4cVXn/n2qzOv+uhbtq8DNsoXn/j0J39//lEIIeQefvLEw1m99E+d/0T5HbbCsSrwww3wjuFxd7/L55eK7tmDneEHc8vbUwXunQdZKOajGHU8KvDA1vvkzW/+1bfe+nju99/76Fu/9RPVd2DD5D77uZ/59Nm5L78Hz9p8HrZHXJvY8Rj8d/1QWZaF0O/3d7+SJMnS7xsBG+2TN7/5129efvL133z6y68+MT766+P33vv0j//gp995c+4eUQBrlfvspZ/57IufnvvRp+ceTnpic4Nnz336xfMDm8/D9sgdqwIf14F5DAnws2VZ594bt2qt3uLL0nL95o2rRVkezoS3P/rONz/6zrpnwVZYvMUdLOXJ85+9dP6zl9Y9DWCdFNW3hjt9wPBYwqR0aHoPIfRatVKS5AqVxmMe5wcAAAALqcDv1akUSnuCe5qmV65cOXjhzk6rN7mu16olO/fb3WZxBVMEAACYsu6N5U/VUbZ/O7iN3OaPOh4Bflqnspve03r7dnXR9oDNEELWaVwv1XohhNBrlSrXBiI8AACwWvGdA38cC45Q79+f2z29+aOWshV3+oiyxq3W6MNye9BdmN5H8sVqd9Aujz5r3dJJDwAArNjZ3oW+eG0UuHYezIlbk/L21EHsmz/qWGK7eacou3dn9KZIub1UIb3YHEf43p17EjwAALBSZzvAh+RSGkKYH7cmSS597Wo+olHHEd3NOz2TpobytWX74CfvuPTu9xdfCQAAcLLOeIDPX31tlI9r1w/2PGeN67VZ6XjzRx1HdDcPAACALZKv3hxXTGtJodLJRhk5yzqVQlIbF2JvVvNxjTqG3GAweMwfcVZkjdG/bFrvd5f7h+1UcqVWONbQ05DL5UII7iz75H7/LG9Pytr92gvrngFn13ef+P66p8CZ9Uz6lXVPgQ0S46vo4Zz/8k9fXmrUl37x3bBBz3QSxMrtBZuCTzLXHLMHb/6oJanAT+Qvjk6Lm9n2sMDU5nePeSYAAADAsga55R4xKjb79XI6+3tpud6fnY03f9SSBPhdxRv10T93r5YUGp2jhPis09jtiEjrN5wiBwAArNYZXwM/kq82u/12vZxOheQ0Ldfb/W5zfhv05o9aihb6PbKpOB5CCCEtl69cunbt4v4LH9y9e39np9WbunYz2udDiLP5hxXQQs+p0kLP6dFCz+nRQs+0GF9FD+f8oz8+kFcW+uKXH4TYnilDF9Y9gc2Sr3b7FyvXS61xMO+1Wr3QWrSSIYQQQlpu324e4dx4AACAExZtUZ1ludP75YvN7qDfnrt6YZ+0XG/3B13pHQAAgFOlAj9TvlhtFqvNELIs6/f7w5b58TeHLfVJkuTzUjsAALBmKvBbQ4BfLJ/P5/P5EIpF29MBAACbKNKN5VmeAA8AABAzFfitIcAfKsuyEPr9/u5XkiQJQf88AACwCQT4rSHAz5ZlnXtv3Kq1eosvS8v1mzeuFmV5AABgXQT4reFOH5B1KoVckpQOTe8hhF6rVkqSXKHSyFYwMwAAgAMG55Z7EC0V+L06lUJpT3BP0/TKlSsHL9zZafUm1/VatWTnfrvbtNMdAAAAp0OAn9ap7Kb3tN6+XV10unszhJB1GtdLtV4IIfRapcq1gQgPAACslqL61nCnd2WNW63Rh+X2oLswvY/ki9XuoF0efda6pZMeAABYsUFuuQfREuAnsnt3RtX3cnupQnqxOY7wvTv3JHgAAGCVcoNzSz3WPV+Oz82b6N8f5/dry/bBF6+NE/z9/uIrAQAATpZN7LaGNfAAAAAxk8m3hjs9kVxKhx/sPFi2D75zd7R4Pr2UnOicAAAAYEiAn8hfHJ0W16tdX2ozuqnN765cPHzjOwAAgBOkhX5ruHm7ijfqoxp8r5YUGp2jhPis0ygktdHi+bR+wylyAADAip1b8kGsrIGfkq/ert8ZxfFerZTUQkjL5SuXrl27uP/SB3fv3t/ZafV6u19K67er6u8AAMCKKapvDQF+j3y1279YuV5qjYN5r9XqhVZr4aAQQlpu324e4dx4AACAE+Zo963hrZr98sVmd9Bv18vpkS5Py/V2f9CV3gEAgDXRQr8tVOBnyherzWK1GUKWZf1+f9gyP/7msKU+SZJ8XmoHAABgNQT4xfL5fD6fD6FYtD0dAACwiayB3xoCPAAAQMwE+K0hwB8qy7IQ+v3+7leSJAlB/zwAALABcpa1bw0BfrYs69x741at1Vt8WVqu37xxtSjLAwAA66ICvzXc6QOyTqWQS5LSoek9hNBr1UpJkitUGtkKZgYAAHCQXei3hQr8Xp1KobQnuKdpeuXKlYMX7uy0epPreq1asnO/3W3a6Q4AAFgx58BvDQF+Wqeym97Tevt2ddHp7s0QQtZpXC/VeiGE0GuVKtcGIjwAAACnQvvErqxxqzX6sNwedBem95F8sdodtMujz1q3dNIDAACrpoV+W7h5E9m9O6Pqe7m9VCG92BxH+N6dexI8AACwUoNzyz2Ilps30b8/zu/Xlu2DL14bJ/j7/cVXAgAAnDAV+G1hDTwAAEDMFNW3hjs9kVxKhx/sPFi2D75zd7R4Pr2UnOicAAAADqMCvy3cvIn8xdFpcb3a9aU2o5va/O7KxcM3vgMAAIDlCfC7ijfqoxp8r5YUGp2jhPis0ygktdHi+bR+wylyAADAiqnAbwtr4Kfkq7frd0ZxvFcrJbUQ0nL5yqVr1y7uv/TB3bv3d3Zavd7ul9L67ar6OwAAsFq5QW7dU2BFBPg98tVu/2Lleqk1Dua9VqsXWq2Fg0IIabl9u3mEc+MBAABOmqL6tnCn98sXm91Bv10vp0e6PC3X2/1BV3oHAADWRAv9tlCBnylfrDaL1WYIWZb1+/1hy/z4m8OW+iRJ8nmpHQAAWDeZfFsI8Ivl8/l8Ph9CsWh7OgAAANZIgAcAAIjZQAV+Wwjwy8qyTr8fgh56AABgMwjw20KAn5JlWQghzI7lWafxxq1aq7fvy2lavmkDegAAYH0E+G3hTk90KslQpbP/W1mnUkhKB9N7CKHXa5WSXOHgGAAAgJWwC/22UIE/XKeSlHZPgk/T8pUrww93dlq9YabvtUq50B407XQHAACsWm7dE2BFBPjDdCqT9J6W2/u65ZtZp3G9VOuFEEKrVLkmwgMAAHA6tE8conN3HN/L7e7Bte75YrXbr6fDT1q3Gtkq5wYAAKCFfnu4eYtlD3ZGH5WvzSuu56s3y8OPenfuSfAAAMAq5cK5pR7rni/H5+Yt1r8/2rhufn4PIRSvjRP8/f6J/vrcsZzoFAAAgA2nAr8trIEHAACImky+LdzpxSa19Z0HC5rjdxvtT9jgWE5nLgAAwGZSgd8Wbt4M01l9nOAXLm+fNNqnl5LTnBgAAMABAvy2cPMOatWSXC6XyxUKlUajk9yol0MIoVe7PmeP+d2D5tLXru7fph4AAIBdWaNwyK5elc68oZ1GpTA1ulCoNDqHbiS+ylGnTICfr9dr1WqlJKmN4nmvluz7Q8qyRqWQm5wTX75Zld8BAIAVi6sCP2lgXk7WqRSSUq3Vmxrd67VqpaRQmX+e9ypHrcDab97mKDYHg8Gg3++32/VyOU3Tw4f036i1xnc0rfebCzaqBwAAOB1RBfjO3dbhFx0cVUlKrTnBv9c6UGtdw6iVWPfN2zj5fL5YrDab3W736Hk+Lbf7XdV3AABgHWIK8JMdwMvtudtyHyiN7i5bDmm53R9d1u+3y+Oc1iodjNWrHLUiOZuWP4as0+iHq8XihkX34VHw7iz75H4/t+4pcJb92gvrngFn13ef+P66p8CZ9Uz6lXVPgQ0S46vo4Zz/6l/9d0uN+sI//+/D+p5ppzJchFxuH8zpc2SNQlLrhRBCWj9QOZ37zVWOWhkV+MeRL1Y3Lr0DAABbJqIK/LgAv8QBXtm9O8N+9rR++2Bozldv14el8b0nh61y1OoI8AAAAKzGeAe7KxePXAkdD5l36Ff+6mszUvUqR62OAH8cWdbpdDqdTpat+xQBAABgy+XCuaUe65zreAe78rViyDrTx7TNPaVtsund3Myfv3hl+EHvfn8do1ZIgJ8rmxHPs06jUsjlkqRUKpVKpSRJcrlNOA0QAADYXtG00E8a6MPdQi4pTR/TdugpbQua7pNLc/ccX+WoFRDgDxiF9FySJEkul5v6C+pUklLtwHECo7+z9Z0kAAAAbLPcueUew0HH9TgzHXeo91pzjmnrtWpJYU+Gn+xav6DpflIW33mQrX7UKgnwe2WNwr6QPvkLmj5NIC0PpbtXlQpz3yoCAAA4PbFU4CcBOYSQluuTM9oGg367PklXvdp12WoOAX5apzI6FCCEENJ0cvh7r3a9Urk1jO9pvT/odptD3cHuaYD+zAAAgHU4ToCfewj7YR5jnuMCfEjr/W6zOnWiV75YbXb79Um2ekOH80wC/K6scWtcYi+3+4Nut9vtDgbDP6Jxi0e5ve+0v3yxeXvyZ7amowQAAAA2X7E5ehNg9hnqu6e0hdZdCX4WAX5icuJfKLebu+8FTf0RhbR+o3hwYL56szz8SIIHAABW7Vhr4DfS5JS29aww33ybfPNWbNLOUb62N6Xv/hHN28qgeG2c4NdylAAAALDNYlkDf7jJFnEHv7Ig0h/cfG6Vo1Zpo2/epjj4RwQAALAhzk4FfpEF1dJJMXa9o1Yg1pt3mg6+25JcStM0TdN578NMb6YIAACwUmenAj+jvj3pd55bFp8Mmjq+fZWjVmijb95q7fbBH1jJnq92h2ZutTC9ev7ajDXyAAAApyeXW+6xJlmjMDxJfv4J3J03RseCTcfj5NJwSfO8LccmeSx97Wp+LaNWR4DftZvglzoQLpv8ka3pTRgAAGCL5cK5pR7rmudkc7E5p8RlnUppdC5Y+eZU7XRq3IygljWu12Zl6lWOWh0Bfkrxxu65g0muMP99obGs06gUkvEfWVq/PbtCDwAAsPV2twdvlXKFSiebBK4s6+xJVntP/5o696uWTI0bjhqXU/eE/hWPWpncYDBYyy/eVJ1KodSaHCc3aC5sie9UcuO/sZDW+3M67Fcul8uFENxZ9sn9/trapdgGv/bCumfA2fXdJ76/7ilwZj2TfmXdU2CDxPgqejjnv+n8L0uN+tnifx3W9Uyzxm4KnmN2sprOXrPMDm+rHLUSKvD7FJvdfrteTg+/ckpabm9MegcAALZLRLvQ56vd/oK4lZbn1UWLzfnj0nK9PztRr3LUSgjwB+WL1WZ3MBgc/q5Kcq3ebvcHg26zKL0DAADrEdUu9Plqs9vvt+vldCojp2m53u73u835ddF8dVRsPTBsU0atgBb6MyjG5h9WQAs9p0oLPadHCz2nRws902J8FT1qof/+/7rUqJ/9z/6rENszZejCuicA8P+3dz8hbp55nsAfJeW26UlMuie9O7sOhAxSYG0ve1hYB+nSBJZFFcMaGjqXyfomQbJNFQZDAjkthgQMQUXIQTosmG62SSDgBVs6DAx9KTE57GHBqQFLTBiwd5fpzNLrTge747T2oL9VpT8llVR6H+nzwQdV1fuUH/v98er96nne5wEA4BiWOyueEyTAAzAHjW+W3QNW1397+T8suwusrLeDEUggJgI8AABA1IzArwsBHgAAIGam0K8NAR4AACBmAvzaEOABAABiJsCvDWe6p1ZMHV+xtux/BgAAsFZSqWem+rPs/jI7Jw8AAAAiIMD35MuNaiG77F4AAABM55kp/xArJ29AOl/ebZS6GT5barSmVs4v9V8AAACsnVRquj9ES4A/IL3VzfD17Ywn2gEAgKRLPTPdH6Ll5B2W3tqtFkIIIVQ2RXgAACDZBPi14eQNlS93I/yNneaS+wIAADCGAL82nLwR8te7E+lvGoQHAACSS4BfGxvL7kBipbdulfZu7oUQ7tdC3tp0AAAALJUAP1p6q1xedh8AAADGM6i+NgR4AACAmAnwa0OABwAAiNkzAvy6EOABAAAiljICvzYEeAAAgJgJ8GvDmQYAAIAIGIEHAACImRH4tSHAAwAAxEyAXxsCPAAAQMysQr82nOmeWjF1fMXasv8ZAADAekk9M90fomUEHgAAIGYy+dpwpnvy5Ua1kF12LwAAAGAYAX5AOl/ebZS6GT5barSmVs4v9V8AAACsnWeeme4P0XLyDkhvdTN8fTvjiXYAACDpPAO/Npy8w9Jbu9VCCCGEyqYIDwAAJJsAvzacvKHy5W6Ev7HTXHJfAAAARks988xUf5bdX2bn5I2Qv96dSH/TIDwAAJBcRuDXhm3kRklv3Srt3dwLIdyvhby16QAAgGQyqL42BPjR0lvl8rL7AAAAACEEAR4AACBuZsWvDQEeAAAgZs+klt0DTogADwAAEDPPwK8NAR4AACBmptCvDQEeAAAgZkbg14YzDQAAABEwAg8AABAzI/BrQ4AHAACImWfg14YADwAAELGUEfi1IcADAADETIBfGwI8AABAzAT4teFMAwAAQASMwAMAAMTMCPzaEOABAABiZhX6FYsdRQAAIABJREFUtSHAAwAAxMwI/NoQ4AEAAGImwK8NAR4AACBiZ194Ydld4IT4qAYAAAAiYAQeAAAgSq1Wa9ld4EQZgQcAAIAICPAAAAAQAQEeAAAAIiDAAwAAQAQEeAAAAIiAAA8AAAAREOABAAAgAgI8AAAARECABwAAgAgI8AAAABABAR4AAAAiIMADAABABAR4AAAAiIAADwAAABEQ4AEAACACAjwAAABEQIAHAACACAjwAAAAEAEBHgAAACIgwAMAAEAENpbdAcZJpVLL7gIAAACJYAQeAAAAImAEPtFardYMrYzbAwAArB4j8AAAABABAR4AAAAiIMADAABABAR4AAAAiIAADwAAABEQ4AEAACACAjwAAABEQIAHAACACAjwAAAAEAEBHgAAACIgwAMAAEAEBHgAAACIgAAPAAAAERDgAQAAIAICPAAAAERAgAcAAIAIbCy7AwDJceHCmb96989eOnfqXPvrh989fPCHD3/1+Msvl9sv4vTSqV++262lif7xu1/8l+8UGrM48/Ty89+++fyTc6c733j45PTffv3DTx65ywNYOS7tACGEEDbe+eWLPzsQts6dOnfuhY8vfffFR//03p3ldAtgjAtnH7177snBS9fpJz879+RnL/7wF3//Zz4VAlgpptADDE/vfacuXfvzdy6cZH8AjuDso48Ppfe+099+/Jd/cOkCWClG4AEuf9BP7w+/+N2H7z1uj1lduPzcX7353KVzIYRTP3v3ud+89Y2xLKbw4Lu3/vN34w7oz7F/+pH580zt6TsvPum8fHL68/6c+aeXf/Lo2ovfhxDC6W/f/cnpt37rdg9gVRiBB9bdhefevNR5+cVH/+etbnoPIXx555v33vrdF+0vzp3+qZEs5mnjg056/9PnH/7RIxpM7cyT1zoPvZ/+6O/PDjzxvnHntz9+/WHnZ+eef+LSBbA6BHhgzV346en26PvDz78e9qD741993h5EPfXaT41iMTeXiz9of3D08K//+MmDJXeGKP3g+8616+sfDrl0PTrd+fDx9PevnGCnAFgsd6PAetv46WunQgghPP70k6dDj/jyk396/ZOT7BJr4N/94Nq/DiGE8I/fffjf/7TkzgAAsTACD6y3jZc6Y1hPv1pyT1gfGx/8p/bn53/6/L969J1Z/fHZhyGEEM69+O3lwz89+6TzbNDvT3tAA2B1GIEH1tqFjZfaLx48/TKEEDYuv/Pcm6+dOddZ0+67h1/84cOBp+Lh+C78xw2T55mDx3/26e+/vfZ8COHJtb989PK+Rey+fbOzvt2zn399eszvACAyAjyw1l7Z6AzAP3gaLjz3y4+f278h06lzl174+G/sA8/8vHTq3X/fnv329FOT5zmeOw9+FF56dO3570N74/eDG8o9+8XDH3/yeCldA2AxTKEHCCGElw6n955Tl679xQdDpqjC1C6/carzmdFfP/WhEMe2cefB2Y++fnbIT56c/vyrH7/36MR7BMBCGYEH1tmFlzs3vucunQkhhIePP//0m0/utFez27hw+bl3r51px61L1164fOd3EhfHs5Frr11n+J25OPOHX77y7fBPHk8/+dkrv33t92c/fHDaQ0AAq8MIPEDHw29+8dbvuuk9hPD0yzu/e+v17j7w4cyb7/jMk2MZePrd8DvHNpjen5z+6Ksfvf53P3n9737y+t/96BcPT3fWt3v+0ccvPVliHwGYMwEeWGdf/sP33Zffff7hN8PGqR6/91HnEdJzLwnwHMczP/037XfdP/3t/zD8znFdfrGb3n9/9vW/P3vnce8CtfHlo7NvfXW28+Hj848+OLuM/gGwCAI8QAghPHzym1HTTO887twHv7Rx4cT6w+p56dnX/lkIIYR//P43Fp/nuJ7knm+/OP3Rg2HrzD8+/d7DzvcvnTUID7AqBHhgrX319OGyu8CauPBvn+0sX/c/v/dMMsd15mlnC8wx27x3N4oPP3jqw0eAFSHAA2vty6edodBzG6+MOqa3VzzMzvx5TtzjDVM9AFaNAA+st6cPOkNUZ3KjNorr7hUfHjw1cMqMzJ9nvnrh/PknI/e4PPukvWhi+OOGaxfAihDggfX29JNPO2vUXbr2wuXD00wvnPng2pn2yy92H59gx1gt/zJl/jxz9eyDzoPtT64NX2f+yQfnOt9/+GTYRvEAxEiAB9bdnW8+7w7CX/v4zz+43FupbuPC5Rd++fELnSGsh9/8ysZfzOrCv+i83z743+bPMxcbn3zdXbvu+Ud/85ePLp/pb4F54eyjX/6rR51rVzj96W/toAGwKlzRgbX39JMPv3nt4+fOhRDCqUvXXrx07fAxozaZgyN55S86D8A/+F9L7gmr49HZj87+9lp7LfrTT6698mTIpSs8+8XDsz57BFgdAvxEzWYzhEaj0f9OJpMJIZ1OL69PwHx9+c1bvwgfvPvcpXPDfvrw8ecf/u4T8Z3ZPfPyP192F1hFdx785Kuf/N+PX/x+xM+f/fyrH3/i0R+AVSLAD9ds1u7evLFdqY8/LFsovX/9jbwsD/H78pv33np84fKZv3rz9KVzp9rfe/jwuwef/r9f3bF2HfPyp3+wgh1z9eVvf/z6759efvHRmz/4/lx3Tv3DJ6f/9usf/uaRtesAVk6q1Wotuw8J06wVr25OSu77ZQulW+WtxKT4VCoVQnBmOSD169Syu8AqO3922T1gdb3z8rJ7wOp6+6L7JfrcRZN8RuD3qxVz+8N7Npu9ePHi4QPv3avUe8fVK9uZe3vV3XL+BLoIAADAOhLgB9WK/fSeLVVvbeXHjKqXQwjN2s7Vze16CCHUK5vFKy0RHgAAgIWwjVxfc+dGpfOyUG3tjk3vHen81m6rWuh8Vbmx01xY7wAAAFhrAnxP8+5nndH3QnWqgfR8uRvh65/dleABAABYBAG+p7HXze9Xpp0Hn7/STfB7jfFHAgAAwEwEeAAAAIiAAN+TOZ9tv7h3f9p58LXbnYfns+czc+0TAAAAtAnwPelXO7vF1bevTrUY3cDidxdfTcxm8AAAAKwUAb4vf73UGYOvb2dyO7WjhPhmbSeX2e48PJ8tXbeLHAAAAAuRarVay+5DgjQH4ngIIYRsoXDx/JUrrx488P7t23v37lXqA8dmS43drUQMwKdSqRCCM8sBqV+nlt0FVtn5s8vuAavrnZeX3QNW19sX3S/R5y6a5BPgD2rWilc3K/XJBw7KFqq3ykfYN/5kuPQwlADPQgnwLI4Az+II8AxyF03ymUJ/UDpf3m01qqVC9kiHZwulaqO1m5z0DgAAwEoyAj9es9lsNBrtKfPd77Wn1GcymXQ6mandZ4cMZQSehTICz+IYgWdxjMAzyF00ybex7A4kXDqdTqfTIeTzlqcDAABgiUyhBwAAgAgYgZ+o2WyG0Gg0+t/JZDIhJHX+PAAAACtJgB+u2azdvXlje9Jq9NlC6f3rb+RleQAAABbMFPpDmrViLpXJbE5M7yGEemV7M5NJ5Yo7zRPoGQAAAOvLCPx+tWJu/ybw2Wz24sWLhw+8d69S7x1Xr2xn7u1Vd8tWugMAAGAxBPhBtWI/vWdL1Vtb43Z3L4cQmrWdq5vb9RBCqFc2i1daIjwAAAALYQp9X3PnRqXzslBt7Y5N7x3p/NZuq1rofFW5YSY9AAAAiyHA9zTvftYZfS9UpxpIz5e7Eb7+2V0JHgAAgEUQ4Hsae938fmXaefD5K90Ev9cYfyQAAADMRIAHAACACAjwPZnz2faLe/ennQdfu915eD57PjPXPgEAAECbAN+TfrWzW1x9++pUi9ENLH538dXJC98BAADA9AT4vvz1UmcMvr6dye3UjhLim7WdXGa78/B8tnTdLnIAAAAsRKrVai27DwnSHIjjIYQQsoXCxfNXrrx68MD7t2/v3btXqQ8cmy01drcSMQCfSqVCCM4sB6R+nVp2F1hl588uuwesrndeXnYPWF1vX3S/RJ+7aJJPgD+oWSte3azUJx84KFuo3iofYd/4k+HSw1ACPAslwLM4AjyLI8AzyF00yWcK/UHpfHm31aiWCtkjHZ4tlKqN1m5y0jsAAAAryQj8eM1ms9FotKfMd7/XnlKfyWTS6WSmdp8dMpQReBbKCDyLYwSexTECzyB30STfxrI7kHDpdDqdToeQz1ueDgAAgCUyhR4AAAAiYAR+omazGUKj0eh/J5PJhJDU+fMAAACsJAF+uGazdvfmje1Jq9FnC6X3r7+Rl+UBAABYMFPoD2nWirlUJrM5Mb2HEOqV7c1MJpUr7jRPoGcAAACsLyPw+9WKuf2bwGez2YsXLx4+8N69Sr13XL2ynbm3V90tW+kOAACAxRDgB9WK/fSeLVVvbY3b3b0cQmjWdq5ubtdDCKFe2SxeaYnwAAAALIQp9H3NnRuVzstCtbU7Nr13pPNbu61qofNV5YaZ9AAAACyGAN/TvPtZZ/S9UJ1qID1f7kb4+md3JXgAAAAWQYDvaex18/uVaefB5690E/xeY/yRAAAAMBMBHgAAACIgwPdkzmfbL+7dn3YefO125+H57PnMXPsEAAAAbQJ8T/rVzm5x9e2rUy1GN7D43cVXJy98BwAAANMT4Pvy10udMfj6dia3UztKiG/WdnKZ7c7D89nSdbvIAQAAsBCpVqu17D4kSHMgjocQQsgWChfPX7ny6sED79++vXfvXqU+cGy21NjdSsQAfCqVCiE4sxyQ+nVq2V1glZ0/u+wesLreeXnZPWB1vX3R/RJ97qJJPgH+oGateHWzUp984KBsoXqrfIR940+GSw9DCfAslADP4gjwLI4AzyB30SSfKfQHpfPl3VajWipkj3R4tlCqNlq7yUnvAAAArCQj8OM1m81Go9GeMt/9XntKfSaTSaeTmdp9dshQRuBZKCPwLI4ReBbHCDyD3EWTfBvL7kDCpdPpdDodQj5veToAAACWyBR6AAAAiIAR+Gk1m7VGI4REz6EHAABg5QjwA5rNZgghDI/lzdrOzRvbh5anz2YL7ydoAXoAAABWlCn0PbVipq1YO/ijZq2Yy2weTu8hhHq9splJ5Q63AQAAgDkyAj9ZrZjZrPS+ymYLFy+2X967V6m3M329spkK1VbZSncAAAAshgA/Sa3YS+/ZQvXAbPlys7ZzdXO7HkIIlc3iFREeAACAxTCFfoLa7W58L1R3Dz/rns5v7TZK2fYXlRs7zZPsGwAAAOtDgB+vef9e51XhyqjB9fTW+4X2q/pndyV4AAAAFkGAH6+x11m4bnR+DyHkr3QT/F5jrn99aiZz7QIAAACJIMADAABABAT48Xpj6/fuj5kc359oP2etmSymLwAAACyTAD/EYFbvJvixj7f3Jtpnz2cW2TEAAADWlgB/WGU7k0qlUqlcrrizU8tcLxVCCKG+fXXEGvP9jeayP3/j4DL1AAAAMA8C/Gj1emV7ezOT2e7E8/p2pljbd0SzuVPMpXr7xBfe35LfAQAAWAgBvidfbrVarUajUa2WCoVsNju5SePmdqUzeT5kS43ymIXqAQAA4Dg2lt2BpEmn0+n0Vj6/1f6y2Ww2Gndv3/7s3r16vT6qUbZQvVXOG30HAABgYVIWLT+GZm2nEd7IJy26t7eCd2Y5IPXr1LK7wCo7f3bZPWB1vfPysnvA6nr7ovsl+txFk3xG4I8jnffQOwAAACfCM/AAAAAQAQEeAAAAIiDAD9Ws7RSLuVwul8sVizs7teEbwPfViqm2A/vMAQAAwHx4Bv6g5k7xan9zuBDq9XqobG9nC6X3r28lbbk6AAAA1oUR+H2aO7nMYHrvq1e2NzO5nUlD8QAAALAQAvyA5s7V7W54zxZK1UZbtZDNtr9Z387kTJIHAABgCQT4vubdzzrxPVtq7Ja38um2fHl3t1EttEN8vbIpwwMAAHDiBPiefn4vvH9oe/d0vrzbKPUzvLn0AAAAnCgBvqex183vV/JDD0hv9TP8dsYwPAAAACdIgJ9Kemu3Wmi/NAwPAADACRLgp5Uv94fhr4rwAAAAnAwBvidzvrPWfOX2+Nnx/WH4+namWJPhAQAAWDwBvif9xs+PmOAHh+ErmzI8AAAAiyfA9w0k+M1ccac5Npbvexo+s1lZdOcAAABYbwL8gPTWrc64eqhXtjOTFprPl1vd3eEBAABgsQT4fdJbu41pQnm+PN3xAAAAMBsB/qB0vrzbajSqpULhfObIx1cLWTEeAACAxUm1Wq1l94E5S6VSIQRnlgNSv04tuwussvNnl90DVtc7Ly+7B6yuty+6X6LPXTTJJ8CvoPalBwAAmJZ8RJKZQg8AAAARMAJPTMxrYnFUF4ujulgc1cVCKTBIGiPwAAAAEAEBHgAAACIgwAMAAEAEBPieWjF1fMXasv8ZAAAArCQBHgAAACIgwPfky41qIbvsXgAAAMAwtpE7oLmTy2zXQwghW2rsbqWX3R/2sZcJi6O6WBzVxeKoLhZKgUHSGIE/IL212yhlQwihvp3xRDsAAAAJIcAflt7arRZCCCFUNkV4AAAAEkGAHypf7kb4GzvNJfcFAAAABPiR8te7E+lvGoQHAABg6TaW3YHESm/dKu3d3Ash3K+FfH7Z3QEAAGC9WYWemFgKlcVRXSyO6mJxVBcLpcAgaUyhBwAAgAgI8AAAABABAR4AAAAiIMADAABABAR4AAAAiIBV6AEAACACRuABAAAgAgI8AAAARECA76kVU8dXrC37nwEAAMBKEuABAAAgAgJ8T77cqBayy+4FAAAADGMV+gOaO7nMdj2EELKlxu5Wetn9AQAAgBAE+GH6Gb5QbZXzy+4OAAAACPAj1IqpzUoIIjwAAAAJ4Rn4ofLlaiGEEELlxk5zyX0BAAAAAX6k/PVSNoQQ6ts37QwHAADA0m0suwOJld66Vdq7uRdCuF8LedPoAQAAWCrPwAMAAEAETKEHAACACAjwAAAAEAEBHgAAACIgwAMAAEAEBHgAAACIgAAPAAAAERDgAQAAIAICPAAAAERAgAcAAIAICPAAAAAQAQEeAAAAIiDAAwAAQAQEeAAAAIiAAA8AAAAREOA5umZtp5jL5VI9uVyuuFNrHqnZYKsjNJq1WfJbMdys1ZX8M666lm+K6mruDBw2SW5n6K9IfJ2ornma8doVQrNZ29cwl8sVa80J7ZJfJ6przmYosMmXsWJt7N+W5FJRYBBCaMERNKqF7Ogqyhaqo9qVRjbLlhoz/HXZwuhmyW/FUDNX15h2Y8or+XWiuuZo2uoac80a0vzQ6Uh+naiuOZr12jX+vXGGS15S6kR1zdesBVYtjG7VNrRp8ktFgUGbAM8RTH4vGPpuMPlOePi7z6S/LtZWDDVjdU1uNzzDJ79OVNccTV9dxwrwya8T1TVHs167JhfZ0ItX8utEdc3XzAV2hIZD2iW/VBQYdAnwTDRwycwWqo3+fUVj32ehB+84Bm9RsoVStffTRnXgJ4evtwf+uqF/V4ytGGrG6hosr9HVdfguOPl1orrmaNbqGqtfegfPQ/LrRHXN0czVNZhCBk5Dq1Et9dsdapb8OlFd8zX75at3jZrmvzv5paLAoE+AZ5LeNXP4hXEgSO07oH+pHT+WcOCn/V837l0pvlYMN2N1jQlR+35rdHWiuuZp1uo60u8c85lSUutEdc3T8a9d01y8kl8nqmvOjnH56jadIs0mv1QUGAwS4JlgwptIa+DKOXjhHH2bO/YXD/1dk/6uCFox3IzV1W844n95+O9Nfp2ornmaubqO8CuHPPye+DpRXfM0a3VN/F8eekDy60R1zdkxLl/dH0zxX538UlFgsI9V6JkgX+7USjk/4oj0qxcPfa95/177Rfbnb6RH/OIrnfene/f7y4c29upjm6Xf+Hn7Il3/7G5MrRhutuqaVfLrRHXN09yrq1bcrIQQQsiWbm0dPEHJrxPVNU8zVlfz7mfts1B4/1AJdZpt7bZ/8e7AAcmvE9U1Z8e4fHXPxcVXR9x9jW6S3FJRYLCPAM9ijXkHyZzvXG73Gt1v1W5XJjTrvWVF1Yp56xXP9s0hm+H0zlLhSn7IdxNbJ6orycbG9wjqRHUlQS+GnM9M0Sr5daK6kqN7LgpX8qFZK+7bp3DEfmvJLxUFBvsJ8Bzb5AvrcN07mX1D8G1jbm66yW2I5LdiaiOqK731fmcCR2Vz3z1Js7ZTzPWC1vVhYxfJrxPVdUKmuHY1d26Mie99ya8T1XVChlVXb25a53sHdrTO5Ypj97NOfp2orpMz4vLVrbFsuJ1LZTYr9XrvR/V6ZXszkyvujCqy5JeKAoM2AZ5jGhiWGkhLvc9CK7eHDJC2G3bffPoO3twM0/vNvdif/FbManh1hRBCyJe7a8/WK9ubme4dcGZzu1IPIYRsobq7Ney2Jrl1orpO1pjqOqi5c3V77Mzn5NeJ6jpZw6trcAC+uZNrX6/2BazNTCpXPPCumfw6UV0nbuTlq1tj9UqlfrhZCKFe2c7k9mX45JeKAoMDBHiOo9l7Dzl4X9t7wr2yOXRIoTeeBSOMrq62dL58a3DTuL5sodTYHfnkIEyurn1qNzvxfXLUh6NU197NXGZ7eL4K9cpm6mCGhwFjCqwXdUPYv8Xqvm0K69tXRw7DAxEQ4JlZs1bM9N5DqgfjUi/Bh8pmJlesNfdPch557wIhTKquEEJ3/GpYHdUr25nUhMmorLHJ1bVPf02FiVEfxlRXL1x1Rkf3Bax9+1lXNkV4hht/+eo9m5gtNXbLW/n+FSud3yrv9hZrH75+DBAJAZ7ZNHdyvbeQbKkx5BY4X+5vBV+vbGYOTXIuFAqHGkE4SnU1d/qfAWUL1caQm+B6ZTPjHphDJlfXweNvHHWmPWtviuo6GLDS6Xx5t797WOWGIVIOmVhgvdXrd4d+2pjeutWN8KMfcAQST4Bfc7ViapTcyLuHZm1gBD1bagx/nxh8SvmQbKHaKF+Zwz+ABFtcdfWmNIdCtbVbzqf33wQ3qgMPcMzxH0SCLPTaNdiku+/X6C0xWTkLqq6Bjb9GLYbY/+TbYtor7KQuX0P09lvzrDhETIBnOs1aMZfZ7KyNki1UR3zK25HOl3cbjWoh24/x2Wyh2mjslvPpw6uSHGUNkhhbcURHra7+lObh05/T/Zvg/iBD8utEdS3UdNeuXquj5ffk14nqWqhpq2tMOfUeP+udqeTXiepatNkuX0Md3j8++aWiwOAAAZ4ptCdv9d5BjrZOWDqdL+/u9tZR2e2Nl47ZEHfM0EPvAa/Dkt+KMY5eXb336X3bvO/X21Hm8Pt98utEdc3dTNeuMMP4e/LrRHXN3dGr65g7XSW/TlTXIsx6+Zpa8ktFgUGbAL/meo9LHXbw892Dk7fK+eN9yDlsD9PDQw8H9bLbQOxPfqs1tcTqGjLIEEGdqK4pnEh1HT2/J79OVNcUFlVdvevSmBwyuIx4tzuJrxPVNZ1lvjkOGalOfqkoMDhg5DUEBjT6u3VlS43Jx/cbjDq8t1RPoTpFs+E/T34rxpm6uoYXz8RDkl8nqmv+pq6uYW2P0DL5daK65m/2d8bRFy/XLnqmLbAj/Df36mvwkOSXigKDfQR4jqC/nHyhetRL49j7lMbgbxzRbMhVeOQPk9+KkWaoroGbmuF3wf3fOfwWILF1orrmbJZr1+HW0906J7ZOVNeczVRd4xuNem9Mfp2orvk71pvj0PfGkfdeyS8VBQaDBHgmGvp57WSDnxwXRux1O+wtpv/+Mrg/2KRmyW/FUDNW18A5GLWN3NDzkPw6UV1zNGN1dfWuYUf8D09+naiuOZq1ugbeGvddvPafhkO/NPl1orrma7YCG1Vek+orglJRYNAnwDPB4LvBJAfeEgZD1lAjLrWT2k0adE1qKw5ZZHWFkB12HpJfJ6prTo5RXW1TDcDva5HcOlFdc3Kc6prcdmw9nsQZV13LNnuBHaHl8Eta8ktFgUGXAM9407yJHH5TGLkP/P5R+SF/66h22cLoe+nkt2K/41XX+OajQ1fy60R1zcMxq2vGhyqTXyeqax6OW12jz8K405D8OlFdc3LMW6/R5ZWYk67A4DgEeMY7wjjnwAV02PWzUS0N7gMfstlC6SiPc83WLvmt6Dt+dbWnzx0+C5NOQ/LrRHUd17Gra9oZ9P2Gia8T1XVcc7h2tRoHTkM2u2/K8wjJrxPVNQdzuPUafh4SddIVGMwq1Wq1prhKAAAAAMtgH3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CPAAAAAQAQEeAAAAIiDAAwAAQAQEeAAAAIiAAA8AAAAREOABAAAgAgI8AAAARECABwAAgAgI8AAAABABAR4AAAAiIMADAABABAR4AAAAiICR4YFKAAAA9ElEQVQADwAAABEQ4AEAACACAjwAAABEQIAHAACACAjwAAAAEAEBHgAAACIgwAMAAEAEBHgAAACIgAAPAAAAERDgAQAAIAICPAAAAERAgAcAAIAICPAAAAAQAQEeAAAAIiDAAwAAQAQEeAAAAIiAAA8AAAAREOABAAAgAgI8AAAARECABwAAgAgI8AAAABABAR4AAAAiIMADAABABAR4AAAAiIAADwAAABEQ4AEAACACAjwAAABEQIAHAACACAjwAAAAEAEBHgAAACIgwAMAAEAEBHgAAACIgAAPAAAAERDgAQAAIAICPAAAAERAgAcAAIAI/H8l1CcUlP9NGQAAAABJRU5ErkJggg=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436" y="1690688"/>
            <a:ext cx="6184975" cy="44178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029512" y="2764755"/>
            <a:ext cx="6096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200" dirty="0">
                <a:latin typeface="Consolas" panose="020B0609020204030204" pitchFamily="49" charset="0"/>
              </a:rPr>
              <a:t>## 8 x 8 sparse Matrix of class "</a:t>
            </a:r>
            <a:r>
              <a:rPr lang="en-GB" sz="1200" dirty="0" err="1">
                <a:latin typeface="Consolas" panose="020B0609020204030204" pitchFamily="49" charset="0"/>
              </a:rPr>
              <a:t>dsCMatrix</a:t>
            </a:r>
            <a:r>
              <a:rPr lang="en-GB" sz="1200" dirty="0">
                <a:latin typeface="Consolas" panose="020B0609020204030204" pitchFamily="49" charset="0"/>
              </a:rPr>
              <a:t>"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                                                    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[1,]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20000</a:t>
            </a:r>
            <a:r>
              <a:rPr lang="en-GB" sz="1200" dirty="0">
                <a:latin typeface="Consolas" panose="020B0609020204030204" pitchFamily="49" charset="0"/>
              </a:rPr>
              <a:t> 10000 10000     .     .     .     .     .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[2,] 10000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20000</a:t>
            </a:r>
            <a:r>
              <a:rPr lang="en-GB" sz="1200" dirty="0">
                <a:latin typeface="Consolas" panose="020B0609020204030204" pitchFamily="49" charset="0"/>
              </a:rPr>
              <a:t>     . 10000     .     .     .     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[3,] 10000     .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10000</a:t>
            </a:r>
            <a:r>
              <a:rPr lang="en-GB" sz="1200" dirty="0">
                <a:latin typeface="Consolas" panose="020B0609020204030204" pitchFamily="49" charset="0"/>
              </a:rPr>
              <a:t> 10000     . 10000     .     .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[4,]     . 10000 10000    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>
                <a:latin typeface="Consolas" panose="020B0609020204030204" pitchFamily="49" charset="0"/>
              </a:rPr>
              <a:t> 10000     . 10000     .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[5,]     .     .     . 10000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20000</a:t>
            </a:r>
            <a:r>
              <a:rPr lang="en-GB" sz="1200" dirty="0">
                <a:latin typeface="Consolas" panose="020B0609020204030204" pitchFamily="49" charset="0"/>
              </a:rPr>
              <a:t>     .     . 10000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[6,]     .     . 10000     .     .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20000</a:t>
            </a:r>
            <a:r>
              <a:rPr lang="en-GB" sz="1200" dirty="0">
                <a:latin typeface="Consolas" panose="020B0609020204030204" pitchFamily="49" charset="0"/>
              </a:rPr>
              <a:t> 10000     .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[7,]     .     .     . 10000     . 10000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10000</a:t>
            </a:r>
            <a:r>
              <a:rPr lang="en-GB" sz="1200" dirty="0">
                <a:latin typeface="Consolas" panose="020B0609020204030204" pitchFamily="49" charset="0"/>
              </a:rPr>
              <a:t> 10000</a:t>
            </a:r>
          </a:p>
          <a:p>
            <a:r>
              <a:rPr lang="en-GB" sz="1200" dirty="0">
                <a:latin typeface="Consolas" panose="020B0609020204030204" pitchFamily="49" charset="0"/>
              </a:rPr>
              <a:t>## [8,]     .     .     .     . 10000     . 10000 </a:t>
            </a:r>
            <a:r>
              <a:rPr lang="en-GB" sz="1200" dirty="0">
                <a:solidFill>
                  <a:srgbClr val="FF0000"/>
                </a:solidFill>
                <a:latin typeface="Consolas" panose="020B0609020204030204" pitchFamily="49" charset="0"/>
              </a:rPr>
              <a:t>20000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Exercise_2.html</a:t>
            </a:r>
          </a:p>
          <a:p>
            <a:pPr lvl="0"/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Open </a:t>
            </a:r>
            <a:r>
              <a:rPr lang="en-GB" dirty="0"/>
              <a:t>R via </a:t>
            </a:r>
            <a:r>
              <a:rPr lang="en-GB" dirty="0" err="1"/>
              <a:t>RStudio</a:t>
            </a:r>
            <a:r>
              <a:rPr lang="en-GB" dirty="0"/>
              <a:t> </a:t>
            </a:r>
            <a:endParaRPr lang="en-GB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Install </a:t>
            </a:r>
            <a:r>
              <a:rPr lang="en-GB" dirty="0"/>
              <a:t>and load the required packages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Load and explore the 10km resolution </a:t>
            </a:r>
            <a:r>
              <a:rPr lang="en-GB" dirty="0" smtClean="0"/>
              <a:t>data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Conduct a simple ‘gap analysis’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Construct a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r>
              <a:rPr lang="en-GB" dirty="0"/>
              <a:t>problem, with lock in and lock out options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Solve this, and explore the solutions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Add connectivity constraints to the problem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Solve, and explore the </a:t>
            </a:r>
            <a:r>
              <a:rPr lang="en-GB" dirty="0" smtClean="0"/>
              <a:t>solutions</a:t>
            </a:r>
          </a:p>
          <a:p>
            <a:pPr marL="514350" lvl="0" indent="-514350">
              <a:buFont typeface="+mj-lt"/>
              <a:buAutoNum type="arabicPeriod"/>
            </a:pPr>
            <a:endParaRPr lang="en-GB" dirty="0"/>
          </a:p>
          <a:p>
            <a:pPr marL="0" lvl="0" indent="0">
              <a:buNone/>
            </a:pPr>
            <a:r>
              <a:rPr lang="en-GB" b="1" dirty="0" smtClean="0"/>
              <a:t>Remember</a:t>
            </a:r>
            <a:r>
              <a:rPr lang="en-GB" b="1" dirty="0" smtClean="0"/>
              <a:t>: </a:t>
            </a:r>
            <a:r>
              <a:rPr lang="en-GB" dirty="0" smtClean="0"/>
              <a:t>this is not a course on R! We can help with the code, but we want you to understand the concepts.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 31"/>
          <p:cNvSpPr/>
          <p:nvPr/>
        </p:nvSpPr>
        <p:spPr>
          <a:xfrm>
            <a:off x="8429319" y="5415539"/>
            <a:ext cx="1029655" cy="228177"/>
          </a:xfrm>
          <a:custGeom>
            <a:avLst/>
            <a:gdLst>
              <a:gd name="connsiteX0" fmla="*/ 65752 w 1029655"/>
              <a:gd name="connsiteY0" fmla="*/ 2035 h 228177"/>
              <a:gd name="connsiteX1" fmla="*/ 822836 w 1029655"/>
              <a:gd name="connsiteY1" fmla="*/ 11867 h 228177"/>
              <a:gd name="connsiteX2" fmla="*/ 999816 w 1029655"/>
              <a:gd name="connsiteY2" fmla="*/ 41364 h 228177"/>
              <a:gd name="connsiteX3" fmla="*/ 1009649 w 1029655"/>
              <a:gd name="connsiteY3" fmla="*/ 70861 h 228177"/>
              <a:gd name="connsiteX4" fmla="*/ 1029313 w 1029655"/>
              <a:gd name="connsiteY4" fmla="*/ 100358 h 228177"/>
              <a:gd name="connsiteX5" fmla="*/ 1019481 w 1029655"/>
              <a:gd name="connsiteY5" fmla="*/ 159351 h 228177"/>
              <a:gd name="connsiteX6" fmla="*/ 1009649 w 1029655"/>
              <a:gd name="connsiteY6" fmla="*/ 228177 h 228177"/>
              <a:gd name="connsiteX7" fmla="*/ 871997 w 1029655"/>
              <a:gd name="connsiteY7" fmla="*/ 218345 h 228177"/>
              <a:gd name="connsiteX8" fmla="*/ 813004 w 1029655"/>
              <a:gd name="connsiteY8" fmla="*/ 208513 h 228177"/>
              <a:gd name="connsiteX9" fmla="*/ 331223 w 1029655"/>
              <a:gd name="connsiteY9" fmla="*/ 198680 h 228177"/>
              <a:gd name="connsiteX10" fmla="*/ 301726 w 1029655"/>
              <a:gd name="connsiteY10" fmla="*/ 188848 h 228177"/>
              <a:gd name="connsiteX11" fmla="*/ 242733 w 1029655"/>
              <a:gd name="connsiteY11" fmla="*/ 159351 h 228177"/>
              <a:gd name="connsiteX12" fmla="*/ 134578 w 1029655"/>
              <a:gd name="connsiteY12" fmla="*/ 169184 h 228177"/>
              <a:gd name="connsiteX13" fmla="*/ 36255 w 1029655"/>
              <a:gd name="connsiteY13" fmla="*/ 149519 h 228177"/>
              <a:gd name="connsiteX14" fmla="*/ 36255 w 1029655"/>
              <a:gd name="connsiteY14" fmla="*/ 51196 h 228177"/>
              <a:gd name="connsiteX15" fmla="*/ 65752 w 1029655"/>
              <a:gd name="connsiteY15" fmla="*/ 2035 h 228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029655" h="228177">
                <a:moveTo>
                  <a:pt x="65752" y="2035"/>
                </a:moveTo>
                <a:cubicBezTo>
                  <a:pt x="196849" y="-4520"/>
                  <a:pt x="570513" y="6382"/>
                  <a:pt x="822836" y="11867"/>
                </a:cubicBezTo>
                <a:cubicBezTo>
                  <a:pt x="971014" y="15088"/>
                  <a:pt x="931986" y="-3856"/>
                  <a:pt x="999816" y="41364"/>
                </a:cubicBezTo>
                <a:cubicBezTo>
                  <a:pt x="1003094" y="51196"/>
                  <a:pt x="1005014" y="61591"/>
                  <a:pt x="1009649" y="70861"/>
                </a:cubicBezTo>
                <a:cubicBezTo>
                  <a:pt x="1014934" y="81430"/>
                  <a:pt x="1028008" y="88613"/>
                  <a:pt x="1029313" y="100358"/>
                </a:cubicBezTo>
                <a:cubicBezTo>
                  <a:pt x="1031514" y="120172"/>
                  <a:pt x="1022512" y="139647"/>
                  <a:pt x="1019481" y="159351"/>
                </a:cubicBezTo>
                <a:cubicBezTo>
                  <a:pt x="1015957" y="182256"/>
                  <a:pt x="1012926" y="205235"/>
                  <a:pt x="1009649" y="228177"/>
                </a:cubicBezTo>
                <a:cubicBezTo>
                  <a:pt x="963765" y="224900"/>
                  <a:pt x="917770" y="222922"/>
                  <a:pt x="871997" y="218345"/>
                </a:cubicBezTo>
                <a:cubicBezTo>
                  <a:pt x="852160" y="216361"/>
                  <a:pt x="832926" y="209237"/>
                  <a:pt x="813004" y="208513"/>
                </a:cubicBezTo>
                <a:cubicBezTo>
                  <a:pt x="652483" y="202676"/>
                  <a:pt x="491817" y="201958"/>
                  <a:pt x="331223" y="198680"/>
                </a:cubicBezTo>
                <a:cubicBezTo>
                  <a:pt x="321391" y="195403"/>
                  <a:pt x="310996" y="193483"/>
                  <a:pt x="301726" y="188848"/>
                </a:cubicBezTo>
                <a:cubicBezTo>
                  <a:pt x="225475" y="150724"/>
                  <a:pt x="316882" y="184070"/>
                  <a:pt x="242733" y="159351"/>
                </a:cubicBezTo>
                <a:cubicBezTo>
                  <a:pt x="206681" y="162629"/>
                  <a:pt x="170778" y="169184"/>
                  <a:pt x="134578" y="169184"/>
                </a:cubicBezTo>
                <a:cubicBezTo>
                  <a:pt x="89390" y="169184"/>
                  <a:pt x="72578" y="161626"/>
                  <a:pt x="36255" y="149519"/>
                </a:cubicBezTo>
                <a:cubicBezTo>
                  <a:pt x="24147" y="113195"/>
                  <a:pt x="13659" y="96387"/>
                  <a:pt x="36255" y="51196"/>
                </a:cubicBezTo>
                <a:cubicBezTo>
                  <a:pt x="40890" y="41926"/>
                  <a:pt x="-65345" y="8590"/>
                  <a:pt x="65752" y="2035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b="1" dirty="0" smtClean="0">
                <a:solidFill>
                  <a:schemeClr val="accent1"/>
                </a:solidFill>
              </a:rPr>
              <a:t>Scenarios</a:t>
            </a:r>
            <a:endParaRPr lang="en-GB" b="1" dirty="0">
              <a:solidFill>
                <a:schemeClr val="accent1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02891" y="1489005"/>
            <a:ext cx="6494091" cy="3452696"/>
          </a:xfrm>
        </p:spPr>
        <p:txBody>
          <a:bodyPr>
            <a:normAutofit fontScale="92500" lnSpcReduction="10000"/>
          </a:bodyPr>
          <a:lstStyle/>
          <a:p>
            <a:pPr marL="0" lvl="0" indent="0">
              <a:buNone/>
            </a:pPr>
            <a:r>
              <a:rPr lang="en-GB" b="1" dirty="0" smtClean="0"/>
              <a:t>Represent common considerations when designing a reserve system </a:t>
            </a:r>
          </a:p>
          <a:p>
            <a:r>
              <a:rPr lang="en-GB" dirty="0" smtClean="0"/>
              <a:t>How do costs / areas change when the targets change?</a:t>
            </a:r>
          </a:p>
          <a:p>
            <a:r>
              <a:rPr lang="en-GB" dirty="0" smtClean="0"/>
              <a:t>How well might some species proxy for others?</a:t>
            </a:r>
          </a:p>
          <a:p>
            <a:r>
              <a:rPr lang="en-GB" dirty="0" smtClean="0"/>
              <a:t>SLOSS issues</a:t>
            </a:r>
          </a:p>
          <a:p>
            <a:r>
              <a:rPr lang="en-GB" dirty="0" smtClean="0"/>
              <a:t>How can we plan for avoiding / mitigating conflict?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  <p:sp>
        <p:nvSpPr>
          <p:cNvPr id="4" name="Freeform 3"/>
          <p:cNvSpPr/>
          <p:nvPr/>
        </p:nvSpPr>
        <p:spPr>
          <a:xfrm>
            <a:off x="8327923" y="494364"/>
            <a:ext cx="1160206" cy="1209754"/>
          </a:xfrm>
          <a:custGeom>
            <a:avLst/>
            <a:gdLst>
              <a:gd name="connsiteX0" fmla="*/ 226142 w 1160206"/>
              <a:gd name="connsiteY0" fmla="*/ 265471 h 1209754"/>
              <a:gd name="connsiteX1" fmla="*/ 147484 w 1160206"/>
              <a:gd name="connsiteY1" fmla="*/ 324464 h 1209754"/>
              <a:gd name="connsiteX2" fmla="*/ 117987 w 1160206"/>
              <a:gd name="connsiteY2" fmla="*/ 334297 h 1209754"/>
              <a:gd name="connsiteX3" fmla="*/ 78658 w 1160206"/>
              <a:gd name="connsiteY3" fmla="*/ 373626 h 1209754"/>
              <a:gd name="connsiteX4" fmla="*/ 19665 w 1160206"/>
              <a:gd name="connsiteY4" fmla="*/ 422787 h 1209754"/>
              <a:gd name="connsiteX5" fmla="*/ 0 w 1160206"/>
              <a:gd name="connsiteY5" fmla="*/ 452284 h 1209754"/>
              <a:gd name="connsiteX6" fmla="*/ 49161 w 1160206"/>
              <a:gd name="connsiteY6" fmla="*/ 580103 h 1209754"/>
              <a:gd name="connsiteX7" fmla="*/ 117987 w 1160206"/>
              <a:gd name="connsiteY7" fmla="*/ 648929 h 1209754"/>
              <a:gd name="connsiteX8" fmla="*/ 186813 w 1160206"/>
              <a:gd name="connsiteY8" fmla="*/ 707922 h 1209754"/>
              <a:gd name="connsiteX9" fmla="*/ 216310 w 1160206"/>
              <a:gd name="connsiteY9" fmla="*/ 737419 h 1209754"/>
              <a:gd name="connsiteX10" fmla="*/ 245806 w 1160206"/>
              <a:gd name="connsiteY10" fmla="*/ 757084 h 1209754"/>
              <a:gd name="connsiteX11" fmla="*/ 324465 w 1160206"/>
              <a:gd name="connsiteY11" fmla="*/ 816077 h 1209754"/>
              <a:gd name="connsiteX12" fmla="*/ 353961 w 1160206"/>
              <a:gd name="connsiteY12" fmla="*/ 835742 h 1209754"/>
              <a:gd name="connsiteX13" fmla="*/ 412955 w 1160206"/>
              <a:gd name="connsiteY13" fmla="*/ 884903 h 1209754"/>
              <a:gd name="connsiteX14" fmla="*/ 540774 w 1160206"/>
              <a:gd name="connsiteY14" fmla="*/ 904568 h 1209754"/>
              <a:gd name="connsiteX15" fmla="*/ 570271 w 1160206"/>
              <a:gd name="connsiteY15" fmla="*/ 924232 h 1209754"/>
              <a:gd name="connsiteX16" fmla="*/ 599768 w 1160206"/>
              <a:gd name="connsiteY16" fmla="*/ 934064 h 1209754"/>
              <a:gd name="connsiteX17" fmla="*/ 609600 w 1160206"/>
              <a:gd name="connsiteY17" fmla="*/ 973393 h 1209754"/>
              <a:gd name="connsiteX18" fmla="*/ 619432 w 1160206"/>
              <a:gd name="connsiteY18" fmla="*/ 1081548 h 1209754"/>
              <a:gd name="connsiteX19" fmla="*/ 698090 w 1160206"/>
              <a:gd name="connsiteY19" fmla="*/ 1160206 h 1209754"/>
              <a:gd name="connsiteX20" fmla="*/ 757084 w 1160206"/>
              <a:gd name="connsiteY20" fmla="*/ 1189703 h 1209754"/>
              <a:gd name="connsiteX21" fmla="*/ 786581 w 1160206"/>
              <a:gd name="connsiteY21" fmla="*/ 1209368 h 1209754"/>
              <a:gd name="connsiteX22" fmla="*/ 875071 w 1160206"/>
              <a:gd name="connsiteY22" fmla="*/ 1189703 h 1209754"/>
              <a:gd name="connsiteX23" fmla="*/ 934065 w 1160206"/>
              <a:gd name="connsiteY23" fmla="*/ 1130710 h 1209754"/>
              <a:gd name="connsiteX24" fmla="*/ 963561 w 1160206"/>
              <a:gd name="connsiteY24" fmla="*/ 1111045 h 1209754"/>
              <a:gd name="connsiteX25" fmla="*/ 993058 w 1160206"/>
              <a:gd name="connsiteY25" fmla="*/ 1071716 h 1209754"/>
              <a:gd name="connsiteX26" fmla="*/ 1032387 w 1160206"/>
              <a:gd name="connsiteY26" fmla="*/ 1042219 h 1209754"/>
              <a:gd name="connsiteX27" fmla="*/ 1091381 w 1160206"/>
              <a:gd name="connsiteY27" fmla="*/ 1002890 h 1209754"/>
              <a:gd name="connsiteX28" fmla="*/ 1111045 w 1160206"/>
              <a:gd name="connsiteY28" fmla="*/ 973393 h 1209754"/>
              <a:gd name="connsiteX29" fmla="*/ 1140542 w 1160206"/>
              <a:gd name="connsiteY29" fmla="*/ 953729 h 1209754"/>
              <a:gd name="connsiteX30" fmla="*/ 1160206 w 1160206"/>
              <a:gd name="connsiteY30" fmla="*/ 884903 h 1209754"/>
              <a:gd name="connsiteX31" fmla="*/ 1150374 w 1160206"/>
              <a:gd name="connsiteY31" fmla="*/ 737419 h 1209754"/>
              <a:gd name="connsiteX32" fmla="*/ 1140542 w 1160206"/>
              <a:gd name="connsiteY32" fmla="*/ 688258 h 1209754"/>
              <a:gd name="connsiteX33" fmla="*/ 1130710 w 1160206"/>
              <a:gd name="connsiteY33" fmla="*/ 452284 h 1209754"/>
              <a:gd name="connsiteX34" fmla="*/ 1111045 w 1160206"/>
              <a:gd name="connsiteY34" fmla="*/ 422787 h 1209754"/>
              <a:gd name="connsiteX35" fmla="*/ 1052052 w 1160206"/>
              <a:gd name="connsiteY35" fmla="*/ 363793 h 1209754"/>
              <a:gd name="connsiteX36" fmla="*/ 1002890 w 1160206"/>
              <a:gd name="connsiteY36" fmla="*/ 304800 h 1209754"/>
              <a:gd name="connsiteX37" fmla="*/ 953729 w 1160206"/>
              <a:gd name="connsiteY37" fmla="*/ 265471 h 1209754"/>
              <a:gd name="connsiteX38" fmla="*/ 904568 w 1160206"/>
              <a:gd name="connsiteY38" fmla="*/ 216310 h 1209754"/>
              <a:gd name="connsiteX39" fmla="*/ 875071 w 1160206"/>
              <a:gd name="connsiteY39" fmla="*/ 157316 h 1209754"/>
              <a:gd name="connsiteX40" fmla="*/ 865239 w 1160206"/>
              <a:gd name="connsiteY40" fmla="*/ 117987 h 1209754"/>
              <a:gd name="connsiteX41" fmla="*/ 806245 w 1160206"/>
              <a:gd name="connsiteY41" fmla="*/ 58993 h 1209754"/>
              <a:gd name="connsiteX42" fmla="*/ 747252 w 1160206"/>
              <a:gd name="connsiteY42" fmla="*/ 9832 h 1209754"/>
              <a:gd name="connsiteX43" fmla="*/ 717755 w 1160206"/>
              <a:gd name="connsiteY43" fmla="*/ 0 h 1209754"/>
              <a:gd name="connsiteX44" fmla="*/ 511277 w 1160206"/>
              <a:gd name="connsiteY44" fmla="*/ 9832 h 1209754"/>
              <a:gd name="connsiteX45" fmla="*/ 412955 w 1160206"/>
              <a:gd name="connsiteY45" fmla="*/ 39329 h 1209754"/>
              <a:gd name="connsiteX46" fmla="*/ 285136 w 1160206"/>
              <a:gd name="connsiteY46" fmla="*/ 58993 h 1209754"/>
              <a:gd name="connsiteX47" fmla="*/ 226142 w 1160206"/>
              <a:gd name="connsiteY47" fmla="*/ 78658 h 1209754"/>
              <a:gd name="connsiteX48" fmla="*/ 167148 w 1160206"/>
              <a:gd name="connsiteY48" fmla="*/ 117987 h 1209754"/>
              <a:gd name="connsiteX49" fmla="*/ 157316 w 1160206"/>
              <a:gd name="connsiteY49" fmla="*/ 176981 h 1209754"/>
              <a:gd name="connsiteX50" fmla="*/ 216310 w 1160206"/>
              <a:gd name="connsiteY50" fmla="*/ 196645 h 1209754"/>
              <a:gd name="connsiteX51" fmla="*/ 226142 w 1160206"/>
              <a:gd name="connsiteY51" fmla="*/ 226142 h 1209754"/>
              <a:gd name="connsiteX52" fmla="*/ 216310 w 1160206"/>
              <a:gd name="connsiteY52" fmla="*/ 265471 h 1209754"/>
              <a:gd name="connsiteX53" fmla="*/ 226142 w 1160206"/>
              <a:gd name="connsiteY53" fmla="*/ 265471 h 12097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1160206" h="1209754">
                <a:moveTo>
                  <a:pt x="226142" y="265471"/>
                </a:moveTo>
                <a:cubicBezTo>
                  <a:pt x="214671" y="275303"/>
                  <a:pt x="168358" y="314027"/>
                  <a:pt x="147484" y="324464"/>
                </a:cubicBezTo>
                <a:cubicBezTo>
                  <a:pt x="138214" y="329099"/>
                  <a:pt x="127819" y="331019"/>
                  <a:pt x="117987" y="334297"/>
                </a:cubicBezTo>
                <a:cubicBezTo>
                  <a:pt x="104877" y="347407"/>
                  <a:pt x="92735" y="361560"/>
                  <a:pt x="78658" y="373626"/>
                </a:cubicBezTo>
                <a:cubicBezTo>
                  <a:pt x="33538" y="412299"/>
                  <a:pt x="62286" y="371641"/>
                  <a:pt x="19665" y="422787"/>
                </a:cubicBezTo>
                <a:cubicBezTo>
                  <a:pt x="12100" y="431865"/>
                  <a:pt x="6555" y="442452"/>
                  <a:pt x="0" y="452284"/>
                </a:cubicBezTo>
                <a:cubicBezTo>
                  <a:pt x="25943" y="569023"/>
                  <a:pt x="59" y="509956"/>
                  <a:pt x="49161" y="580103"/>
                </a:cubicBezTo>
                <a:cubicBezTo>
                  <a:pt x="97178" y="648700"/>
                  <a:pt x="64780" y="631194"/>
                  <a:pt x="117987" y="648929"/>
                </a:cubicBezTo>
                <a:cubicBezTo>
                  <a:pt x="154076" y="721105"/>
                  <a:pt x="113771" y="662271"/>
                  <a:pt x="186813" y="707922"/>
                </a:cubicBezTo>
                <a:cubicBezTo>
                  <a:pt x="198604" y="715292"/>
                  <a:pt x="205628" y="728517"/>
                  <a:pt x="216310" y="737419"/>
                </a:cubicBezTo>
                <a:cubicBezTo>
                  <a:pt x="225388" y="744984"/>
                  <a:pt x="236249" y="750134"/>
                  <a:pt x="245806" y="757084"/>
                </a:cubicBezTo>
                <a:cubicBezTo>
                  <a:pt x="272312" y="776361"/>
                  <a:pt x="297196" y="797896"/>
                  <a:pt x="324465" y="816077"/>
                </a:cubicBezTo>
                <a:cubicBezTo>
                  <a:pt x="334297" y="822632"/>
                  <a:pt x="344883" y="828177"/>
                  <a:pt x="353961" y="835742"/>
                </a:cubicBezTo>
                <a:cubicBezTo>
                  <a:pt x="386577" y="862923"/>
                  <a:pt x="376338" y="866595"/>
                  <a:pt x="412955" y="884903"/>
                </a:cubicBezTo>
                <a:cubicBezTo>
                  <a:pt x="448388" y="902619"/>
                  <a:pt x="512578" y="901748"/>
                  <a:pt x="540774" y="904568"/>
                </a:cubicBezTo>
                <a:cubicBezTo>
                  <a:pt x="550606" y="911123"/>
                  <a:pt x="559702" y="918947"/>
                  <a:pt x="570271" y="924232"/>
                </a:cubicBezTo>
                <a:cubicBezTo>
                  <a:pt x="579541" y="928867"/>
                  <a:pt x="593294" y="925971"/>
                  <a:pt x="599768" y="934064"/>
                </a:cubicBezTo>
                <a:cubicBezTo>
                  <a:pt x="608210" y="944616"/>
                  <a:pt x="606323" y="960283"/>
                  <a:pt x="609600" y="973393"/>
                </a:cubicBezTo>
                <a:cubicBezTo>
                  <a:pt x="612877" y="1009445"/>
                  <a:pt x="609218" y="1046819"/>
                  <a:pt x="619432" y="1081548"/>
                </a:cubicBezTo>
                <a:cubicBezTo>
                  <a:pt x="637475" y="1142893"/>
                  <a:pt x="655865" y="1136078"/>
                  <a:pt x="698090" y="1160206"/>
                </a:cubicBezTo>
                <a:cubicBezTo>
                  <a:pt x="751460" y="1190703"/>
                  <a:pt x="703002" y="1171676"/>
                  <a:pt x="757084" y="1189703"/>
                </a:cubicBezTo>
                <a:cubicBezTo>
                  <a:pt x="766916" y="1196258"/>
                  <a:pt x="774836" y="1208063"/>
                  <a:pt x="786581" y="1209368"/>
                </a:cubicBezTo>
                <a:cubicBezTo>
                  <a:pt x="812534" y="1212252"/>
                  <a:pt x="849153" y="1198342"/>
                  <a:pt x="875071" y="1189703"/>
                </a:cubicBezTo>
                <a:cubicBezTo>
                  <a:pt x="894736" y="1170039"/>
                  <a:pt x="910926" y="1146137"/>
                  <a:pt x="934065" y="1130710"/>
                </a:cubicBezTo>
                <a:cubicBezTo>
                  <a:pt x="943897" y="1124155"/>
                  <a:pt x="955205" y="1119401"/>
                  <a:pt x="963561" y="1111045"/>
                </a:cubicBezTo>
                <a:cubicBezTo>
                  <a:pt x="975148" y="1099457"/>
                  <a:pt x="981471" y="1083303"/>
                  <a:pt x="993058" y="1071716"/>
                </a:cubicBezTo>
                <a:cubicBezTo>
                  <a:pt x="1004645" y="1060129"/>
                  <a:pt x="1018962" y="1051616"/>
                  <a:pt x="1032387" y="1042219"/>
                </a:cubicBezTo>
                <a:cubicBezTo>
                  <a:pt x="1051749" y="1028666"/>
                  <a:pt x="1091381" y="1002890"/>
                  <a:pt x="1091381" y="1002890"/>
                </a:cubicBezTo>
                <a:cubicBezTo>
                  <a:pt x="1097936" y="993058"/>
                  <a:pt x="1102689" y="981749"/>
                  <a:pt x="1111045" y="973393"/>
                </a:cubicBezTo>
                <a:cubicBezTo>
                  <a:pt x="1119401" y="965037"/>
                  <a:pt x="1133160" y="962956"/>
                  <a:pt x="1140542" y="953729"/>
                </a:cubicBezTo>
                <a:cubicBezTo>
                  <a:pt x="1145671" y="947318"/>
                  <a:pt x="1159564" y="887472"/>
                  <a:pt x="1160206" y="884903"/>
                </a:cubicBezTo>
                <a:cubicBezTo>
                  <a:pt x="1156929" y="835742"/>
                  <a:pt x="1155276" y="786445"/>
                  <a:pt x="1150374" y="737419"/>
                </a:cubicBezTo>
                <a:cubicBezTo>
                  <a:pt x="1148711" y="720790"/>
                  <a:pt x="1141692" y="704930"/>
                  <a:pt x="1140542" y="688258"/>
                </a:cubicBezTo>
                <a:cubicBezTo>
                  <a:pt x="1135126" y="609718"/>
                  <a:pt x="1139404" y="530529"/>
                  <a:pt x="1130710" y="452284"/>
                </a:cubicBezTo>
                <a:cubicBezTo>
                  <a:pt x="1129405" y="440539"/>
                  <a:pt x="1118896" y="431619"/>
                  <a:pt x="1111045" y="422787"/>
                </a:cubicBezTo>
                <a:cubicBezTo>
                  <a:pt x="1092569" y="402002"/>
                  <a:pt x="1067479" y="386932"/>
                  <a:pt x="1052052" y="363793"/>
                </a:cubicBezTo>
                <a:cubicBezTo>
                  <a:pt x="1031108" y="332378"/>
                  <a:pt x="1033171" y="331296"/>
                  <a:pt x="1002890" y="304800"/>
                </a:cubicBezTo>
                <a:cubicBezTo>
                  <a:pt x="987097" y="290981"/>
                  <a:pt x="968568" y="280310"/>
                  <a:pt x="953729" y="265471"/>
                </a:cubicBezTo>
                <a:cubicBezTo>
                  <a:pt x="888184" y="199925"/>
                  <a:pt x="983224" y="268745"/>
                  <a:pt x="904568" y="216310"/>
                </a:cubicBezTo>
                <a:cubicBezTo>
                  <a:pt x="883021" y="183991"/>
                  <a:pt x="885248" y="192936"/>
                  <a:pt x="875071" y="157316"/>
                </a:cubicBezTo>
                <a:cubicBezTo>
                  <a:pt x="871359" y="144323"/>
                  <a:pt x="872988" y="129057"/>
                  <a:pt x="865239" y="117987"/>
                </a:cubicBezTo>
                <a:cubicBezTo>
                  <a:pt x="849291" y="95204"/>
                  <a:pt x="825910" y="78658"/>
                  <a:pt x="806245" y="58993"/>
                </a:cubicBezTo>
                <a:cubicBezTo>
                  <a:pt x="784504" y="37252"/>
                  <a:pt x="774625" y="23519"/>
                  <a:pt x="747252" y="9832"/>
                </a:cubicBezTo>
                <a:cubicBezTo>
                  <a:pt x="737982" y="5197"/>
                  <a:pt x="727587" y="3277"/>
                  <a:pt x="717755" y="0"/>
                </a:cubicBezTo>
                <a:cubicBezTo>
                  <a:pt x="648929" y="3277"/>
                  <a:pt x="579962" y="4337"/>
                  <a:pt x="511277" y="9832"/>
                </a:cubicBezTo>
                <a:cubicBezTo>
                  <a:pt x="478387" y="12463"/>
                  <a:pt x="444045" y="34148"/>
                  <a:pt x="412955" y="39329"/>
                </a:cubicBezTo>
                <a:cubicBezTo>
                  <a:pt x="331102" y="52971"/>
                  <a:pt x="373697" y="46342"/>
                  <a:pt x="285136" y="58993"/>
                </a:cubicBezTo>
                <a:cubicBezTo>
                  <a:pt x="265471" y="65548"/>
                  <a:pt x="243389" y="67160"/>
                  <a:pt x="226142" y="78658"/>
                </a:cubicBezTo>
                <a:lnTo>
                  <a:pt x="167148" y="117987"/>
                </a:lnTo>
                <a:cubicBezTo>
                  <a:pt x="157705" y="132152"/>
                  <a:pt x="129741" y="157284"/>
                  <a:pt x="157316" y="176981"/>
                </a:cubicBezTo>
                <a:cubicBezTo>
                  <a:pt x="174183" y="189029"/>
                  <a:pt x="216310" y="196645"/>
                  <a:pt x="216310" y="196645"/>
                </a:cubicBezTo>
                <a:cubicBezTo>
                  <a:pt x="219587" y="206477"/>
                  <a:pt x="226142" y="215778"/>
                  <a:pt x="226142" y="226142"/>
                </a:cubicBezTo>
                <a:cubicBezTo>
                  <a:pt x="226142" y="239655"/>
                  <a:pt x="218532" y="252142"/>
                  <a:pt x="216310" y="265471"/>
                </a:cubicBezTo>
                <a:cubicBezTo>
                  <a:pt x="215232" y="271936"/>
                  <a:pt x="237613" y="255639"/>
                  <a:pt x="226142" y="265471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big</a:t>
            </a:r>
            <a:endParaRPr lang="en-GB" dirty="0"/>
          </a:p>
        </p:txBody>
      </p:sp>
      <p:sp>
        <p:nvSpPr>
          <p:cNvPr id="7" name="Freeform 6"/>
          <p:cNvSpPr/>
          <p:nvPr/>
        </p:nvSpPr>
        <p:spPr>
          <a:xfrm>
            <a:off x="10326359" y="940376"/>
            <a:ext cx="329437" cy="317730"/>
          </a:xfrm>
          <a:custGeom>
            <a:avLst/>
            <a:gdLst>
              <a:gd name="connsiteX0" fmla="*/ 190279 w 329437"/>
              <a:gd name="connsiteY0" fmla="*/ 3098 h 317730"/>
              <a:gd name="connsiteX1" fmla="*/ 82124 w 329437"/>
              <a:gd name="connsiteY1" fmla="*/ 42427 h 317730"/>
              <a:gd name="connsiteX2" fmla="*/ 13299 w 329437"/>
              <a:gd name="connsiteY2" fmla="*/ 62092 h 317730"/>
              <a:gd name="connsiteX3" fmla="*/ 13299 w 329437"/>
              <a:gd name="connsiteY3" fmla="*/ 160414 h 317730"/>
              <a:gd name="connsiteX4" fmla="*/ 52628 w 329437"/>
              <a:gd name="connsiteY4" fmla="*/ 189911 h 317730"/>
              <a:gd name="connsiteX5" fmla="*/ 62460 w 329437"/>
              <a:gd name="connsiteY5" fmla="*/ 219408 h 317730"/>
              <a:gd name="connsiteX6" fmla="*/ 72292 w 329437"/>
              <a:gd name="connsiteY6" fmla="*/ 298066 h 317730"/>
              <a:gd name="connsiteX7" fmla="*/ 101789 w 329437"/>
              <a:gd name="connsiteY7" fmla="*/ 317730 h 317730"/>
              <a:gd name="connsiteX8" fmla="*/ 131286 w 329437"/>
              <a:gd name="connsiteY8" fmla="*/ 307898 h 317730"/>
              <a:gd name="connsiteX9" fmla="*/ 150950 w 329437"/>
              <a:gd name="connsiteY9" fmla="*/ 278401 h 317730"/>
              <a:gd name="connsiteX10" fmla="*/ 180447 w 329437"/>
              <a:gd name="connsiteY10" fmla="*/ 258737 h 317730"/>
              <a:gd name="connsiteX11" fmla="*/ 239440 w 329437"/>
              <a:gd name="connsiteY11" fmla="*/ 278401 h 317730"/>
              <a:gd name="connsiteX12" fmla="*/ 268937 w 329437"/>
              <a:gd name="connsiteY12" fmla="*/ 288234 h 317730"/>
              <a:gd name="connsiteX13" fmla="*/ 318099 w 329437"/>
              <a:gd name="connsiteY13" fmla="*/ 278401 h 317730"/>
              <a:gd name="connsiteX14" fmla="*/ 327931 w 329437"/>
              <a:gd name="connsiteY14" fmla="*/ 248905 h 317730"/>
              <a:gd name="connsiteX15" fmla="*/ 318099 w 329437"/>
              <a:gd name="connsiteY15" fmla="*/ 160414 h 317730"/>
              <a:gd name="connsiteX16" fmla="*/ 259105 w 329437"/>
              <a:gd name="connsiteY16" fmla="*/ 150582 h 317730"/>
              <a:gd name="connsiteX17" fmla="*/ 229608 w 329437"/>
              <a:gd name="connsiteY17" fmla="*/ 140750 h 317730"/>
              <a:gd name="connsiteX18" fmla="*/ 209944 w 329437"/>
              <a:gd name="connsiteY18" fmla="*/ 111253 h 317730"/>
              <a:gd name="connsiteX19" fmla="*/ 239440 w 329437"/>
              <a:gd name="connsiteY19" fmla="*/ 42427 h 317730"/>
              <a:gd name="connsiteX20" fmla="*/ 200111 w 329437"/>
              <a:gd name="connsiteY20" fmla="*/ 3098 h 317730"/>
              <a:gd name="connsiteX21" fmla="*/ 190279 w 329437"/>
              <a:gd name="connsiteY21" fmla="*/ 3098 h 317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29437" h="317730">
                <a:moveTo>
                  <a:pt x="190279" y="3098"/>
                </a:moveTo>
                <a:cubicBezTo>
                  <a:pt x="170614" y="9653"/>
                  <a:pt x="115793" y="34010"/>
                  <a:pt x="82124" y="42427"/>
                </a:cubicBezTo>
                <a:cubicBezTo>
                  <a:pt x="32740" y="54773"/>
                  <a:pt x="55615" y="47985"/>
                  <a:pt x="13299" y="62092"/>
                </a:cubicBezTo>
                <a:cubicBezTo>
                  <a:pt x="1189" y="98417"/>
                  <a:pt x="-9298" y="115220"/>
                  <a:pt x="13299" y="160414"/>
                </a:cubicBezTo>
                <a:cubicBezTo>
                  <a:pt x="20628" y="175071"/>
                  <a:pt x="39518" y="180079"/>
                  <a:pt x="52628" y="189911"/>
                </a:cubicBezTo>
                <a:cubicBezTo>
                  <a:pt x="55905" y="199743"/>
                  <a:pt x="60606" y="209211"/>
                  <a:pt x="62460" y="219408"/>
                </a:cubicBezTo>
                <a:cubicBezTo>
                  <a:pt x="67187" y="245405"/>
                  <a:pt x="62479" y="273533"/>
                  <a:pt x="72292" y="298066"/>
                </a:cubicBezTo>
                <a:cubicBezTo>
                  <a:pt x="76681" y="309038"/>
                  <a:pt x="91957" y="311175"/>
                  <a:pt x="101789" y="317730"/>
                </a:cubicBezTo>
                <a:cubicBezTo>
                  <a:pt x="111621" y="314453"/>
                  <a:pt x="123193" y="314372"/>
                  <a:pt x="131286" y="307898"/>
                </a:cubicBezTo>
                <a:cubicBezTo>
                  <a:pt x="140513" y="300516"/>
                  <a:pt x="142594" y="286757"/>
                  <a:pt x="150950" y="278401"/>
                </a:cubicBezTo>
                <a:cubicBezTo>
                  <a:pt x="159306" y="270045"/>
                  <a:pt x="170615" y="265292"/>
                  <a:pt x="180447" y="258737"/>
                </a:cubicBezTo>
                <a:lnTo>
                  <a:pt x="239440" y="278401"/>
                </a:lnTo>
                <a:lnTo>
                  <a:pt x="268937" y="288234"/>
                </a:lnTo>
                <a:cubicBezTo>
                  <a:pt x="285324" y="284956"/>
                  <a:pt x="304194" y="287671"/>
                  <a:pt x="318099" y="278401"/>
                </a:cubicBezTo>
                <a:cubicBezTo>
                  <a:pt x="326722" y="272652"/>
                  <a:pt x="327931" y="259269"/>
                  <a:pt x="327931" y="248905"/>
                </a:cubicBezTo>
                <a:cubicBezTo>
                  <a:pt x="327931" y="219226"/>
                  <a:pt x="335118" y="184728"/>
                  <a:pt x="318099" y="160414"/>
                </a:cubicBezTo>
                <a:cubicBezTo>
                  <a:pt x="306667" y="144082"/>
                  <a:pt x="278566" y="154907"/>
                  <a:pt x="259105" y="150582"/>
                </a:cubicBezTo>
                <a:cubicBezTo>
                  <a:pt x="248988" y="148334"/>
                  <a:pt x="239440" y="144027"/>
                  <a:pt x="229608" y="140750"/>
                </a:cubicBezTo>
                <a:cubicBezTo>
                  <a:pt x="223053" y="130918"/>
                  <a:pt x="211615" y="122951"/>
                  <a:pt x="209944" y="111253"/>
                </a:cubicBezTo>
                <a:cubicBezTo>
                  <a:pt x="206209" y="85110"/>
                  <a:pt x="226650" y="61612"/>
                  <a:pt x="239440" y="42427"/>
                </a:cubicBezTo>
                <a:cubicBezTo>
                  <a:pt x="227522" y="6673"/>
                  <a:pt x="238249" y="12632"/>
                  <a:pt x="200111" y="3098"/>
                </a:cubicBezTo>
                <a:cubicBezTo>
                  <a:pt x="196932" y="2303"/>
                  <a:pt x="209944" y="-3457"/>
                  <a:pt x="190279" y="309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Freeform 8"/>
          <p:cNvSpPr/>
          <p:nvPr/>
        </p:nvSpPr>
        <p:spPr>
          <a:xfrm>
            <a:off x="10607918" y="1989627"/>
            <a:ext cx="178069" cy="181225"/>
          </a:xfrm>
          <a:custGeom>
            <a:avLst/>
            <a:gdLst>
              <a:gd name="connsiteX0" fmla="*/ 1046 w 178069"/>
              <a:gd name="connsiteY0" fmla="*/ 58994 h 181225"/>
              <a:gd name="connsiteX1" fmla="*/ 40375 w 178069"/>
              <a:gd name="connsiteY1" fmla="*/ 108155 h 181225"/>
              <a:gd name="connsiteX2" fmla="*/ 60040 w 178069"/>
              <a:gd name="connsiteY2" fmla="*/ 137652 h 181225"/>
              <a:gd name="connsiteX3" fmla="*/ 89536 w 178069"/>
              <a:gd name="connsiteY3" fmla="*/ 147484 h 181225"/>
              <a:gd name="connsiteX4" fmla="*/ 109201 w 178069"/>
              <a:gd name="connsiteY4" fmla="*/ 176981 h 181225"/>
              <a:gd name="connsiteX5" fmla="*/ 168194 w 178069"/>
              <a:gd name="connsiteY5" fmla="*/ 137652 h 181225"/>
              <a:gd name="connsiteX6" fmla="*/ 168194 w 178069"/>
              <a:gd name="connsiteY6" fmla="*/ 29497 h 181225"/>
              <a:gd name="connsiteX7" fmla="*/ 109201 w 178069"/>
              <a:gd name="connsiteY7" fmla="*/ 9832 h 181225"/>
              <a:gd name="connsiteX8" fmla="*/ 79704 w 178069"/>
              <a:gd name="connsiteY8" fmla="*/ 0 h 181225"/>
              <a:gd name="connsiteX9" fmla="*/ 40375 w 178069"/>
              <a:gd name="connsiteY9" fmla="*/ 9832 h 181225"/>
              <a:gd name="connsiteX10" fmla="*/ 10878 w 178069"/>
              <a:gd name="connsiteY10" fmla="*/ 68826 h 181225"/>
              <a:gd name="connsiteX11" fmla="*/ 1046 w 178069"/>
              <a:gd name="connsiteY11" fmla="*/ 58994 h 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069" h="181225">
                <a:moveTo>
                  <a:pt x="1046" y="58994"/>
                </a:moveTo>
                <a:cubicBezTo>
                  <a:pt x="5962" y="65549"/>
                  <a:pt x="27784" y="91367"/>
                  <a:pt x="40375" y="108155"/>
                </a:cubicBezTo>
                <a:cubicBezTo>
                  <a:pt x="47465" y="117609"/>
                  <a:pt x="50812" y="130270"/>
                  <a:pt x="60040" y="137652"/>
                </a:cubicBezTo>
                <a:cubicBezTo>
                  <a:pt x="68133" y="144126"/>
                  <a:pt x="79704" y="144207"/>
                  <a:pt x="89536" y="147484"/>
                </a:cubicBezTo>
                <a:cubicBezTo>
                  <a:pt x="96091" y="157316"/>
                  <a:pt x="97839" y="173735"/>
                  <a:pt x="109201" y="176981"/>
                </a:cubicBezTo>
                <a:cubicBezTo>
                  <a:pt x="159755" y="191425"/>
                  <a:pt x="158516" y="166686"/>
                  <a:pt x="168194" y="137652"/>
                </a:cubicBezTo>
                <a:cubicBezTo>
                  <a:pt x="169337" y="129651"/>
                  <a:pt x="189830" y="48042"/>
                  <a:pt x="168194" y="29497"/>
                </a:cubicBezTo>
                <a:cubicBezTo>
                  <a:pt x="152456" y="16007"/>
                  <a:pt x="128865" y="16387"/>
                  <a:pt x="109201" y="9832"/>
                </a:cubicBezTo>
                <a:lnTo>
                  <a:pt x="79704" y="0"/>
                </a:lnTo>
                <a:cubicBezTo>
                  <a:pt x="66594" y="3277"/>
                  <a:pt x="51619" y="2336"/>
                  <a:pt x="40375" y="9832"/>
                </a:cubicBezTo>
                <a:cubicBezTo>
                  <a:pt x="25958" y="19444"/>
                  <a:pt x="14804" y="53123"/>
                  <a:pt x="10878" y="68826"/>
                </a:cubicBezTo>
                <a:cubicBezTo>
                  <a:pt x="10083" y="72005"/>
                  <a:pt x="-3870" y="52439"/>
                  <a:pt x="1046" y="5899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Freeform 9"/>
          <p:cNvSpPr/>
          <p:nvPr/>
        </p:nvSpPr>
        <p:spPr>
          <a:xfrm>
            <a:off x="10624660" y="1761508"/>
            <a:ext cx="515955" cy="334297"/>
          </a:xfrm>
          <a:custGeom>
            <a:avLst/>
            <a:gdLst>
              <a:gd name="connsiteX0" fmla="*/ 43339 w 515955"/>
              <a:gd name="connsiteY0" fmla="*/ 196645 h 334297"/>
              <a:gd name="connsiteX1" fmla="*/ 230152 w 515955"/>
              <a:gd name="connsiteY1" fmla="*/ 176981 h 334297"/>
              <a:gd name="connsiteX2" fmla="*/ 318642 w 515955"/>
              <a:gd name="connsiteY2" fmla="*/ 186813 h 334297"/>
              <a:gd name="connsiteX3" fmla="*/ 367804 w 515955"/>
              <a:gd name="connsiteY3" fmla="*/ 245807 h 334297"/>
              <a:gd name="connsiteX4" fmla="*/ 407133 w 515955"/>
              <a:gd name="connsiteY4" fmla="*/ 314632 h 334297"/>
              <a:gd name="connsiteX5" fmla="*/ 466126 w 515955"/>
              <a:gd name="connsiteY5" fmla="*/ 334297 h 334297"/>
              <a:gd name="connsiteX6" fmla="*/ 485791 w 515955"/>
              <a:gd name="connsiteY6" fmla="*/ 167148 h 334297"/>
              <a:gd name="connsiteX7" fmla="*/ 446462 w 515955"/>
              <a:gd name="connsiteY7" fmla="*/ 157316 h 334297"/>
              <a:gd name="connsiteX8" fmla="*/ 416965 w 515955"/>
              <a:gd name="connsiteY8" fmla="*/ 88490 h 334297"/>
              <a:gd name="connsiteX9" fmla="*/ 377636 w 515955"/>
              <a:gd name="connsiteY9" fmla="*/ 29497 h 334297"/>
              <a:gd name="connsiteX10" fmla="*/ 318642 w 515955"/>
              <a:gd name="connsiteY10" fmla="*/ 0 h 334297"/>
              <a:gd name="connsiteX11" fmla="*/ 210487 w 515955"/>
              <a:gd name="connsiteY11" fmla="*/ 29497 h 334297"/>
              <a:gd name="connsiteX12" fmla="*/ 141662 w 515955"/>
              <a:gd name="connsiteY12" fmla="*/ 108155 h 334297"/>
              <a:gd name="connsiteX13" fmla="*/ 121997 w 515955"/>
              <a:gd name="connsiteY13" fmla="*/ 167148 h 334297"/>
              <a:gd name="connsiteX14" fmla="*/ 92500 w 515955"/>
              <a:gd name="connsiteY14" fmla="*/ 176981 h 334297"/>
              <a:gd name="connsiteX15" fmla="*/ 4010 w 515955"/>
              <a:gd name="connsiteY15" fmla="*/ 186813 h 334297"/>
              <a:gd name="connsiteX16" fmla="*/ 43339 w 515955"/>
              <a:gd name="connsiteY16" fmla="*/ 196645 h 3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5955" h="334297">
                <a:moveTo>
                  <a:pt x="43339" y="196645"/>
                </a:moveTo>
                <a:cubicBezTo>
                  <a:pt x="81029" y="195006"/>
                  <a:pt x="130945" y="176981"/>
                  <a:pt x="230152" y="176981"/>
                </a:cubicBezTo>
                <a:cubicBezTo>
                  <a:pt x="259830" y="176981"/>
                  <a:pt x="289145" y="183536"/>
                  <a:pt x="318642" y="186813"/>
                </a:cubicBezTo>
                <a:cubicBezTo>
                  <a:pt x="345755" y="213926"/>
                  <a:pt x="349553" y="213868"/>
                  <a:pt x="367804" y="245807"/>
                </a:cubicBezTo>
                <a:cubicBezTo>
                  <a:pt x="371485" y="252249"/>
                  <a:pt x="396484" y="307976"/>
                  <a:pt x="407133" y="314632"/>
                </a:cubicBezTo>
                <a:cubicBezTo>
                  <a:pt x="424710" y="325618"/>
                  <a:pt x="466126" y="334297"/>
                  <a:pt x="466126" y="334297"/>
                </a:cubicBezTo>
                <a:cubicBezTo>
                  <a:pt x="528846" y="292483"/>
                  <a:pt x="528813" y="304820"/>
                  <a:pt x="485791" y="167148"/>
                </a:cubicBezTo>
                <a:cubicBezTo>
                  <a:pt x="481760" y="154250"/>
                  <a:pt x="459572" y="160593"/>
                  <a:pt x="446462" y="157316"/>
                </a:cubicBezTo>
                <a:cubicBezTo>
                  <a:pt x="436291" y="126804"/>
                  <a:pt x="435187" y="118861"/>
                  <a:pt x="416965" y="88490"/>
                </a:cubicBezTo>
                <a:cubicBezTo>
                  <a:pt x="404806" y="68224"/>
                  <a:pt x="397300" y="42607"/>
                  <a:pt x="377636" y="29497"/>
                </a:cubicBezTo>
                <a:cubicBezTo>
                  <a:pt x="339516" y="4083"/>
                  <a:pt x="359350" y="13569"/>
                  <a:pt x="318642" y="0"/>
                </a:cubicBezTo>
                <a:cubicBezTo>
                  <a:pt x="229929" y="22179"/>
                  <a:pt x="265623" y="11119"/>
                  <a:pt x="210487" y="29497"/>
                </a:cubicBezTo>
                <a:cubicBezTo>
                  <a:pt x="176074" y="52439"/>
                  <a:pt x="158050" y="58993"/>
                  <a:pt x="141662" y="108155"/>
                </a:cubicBezTo>
                <a:cubicBezTo>
                  <a:pt x="135107" y="127819"/>
                  <a:pt x="141661" y="160593"/>
                  <a:pt x="121997" y="167148"/>
                </a:cubicBezTo>
                <a:cubicBezTo>
                  <a:pt x="112165" y="170426"/>
                  <a:pt x="102723" y="175277"/>
                  <a:pt x="92500" y="176981"/>
                </a:cubicBezTo>
                <a:cubicBezTo>
                  <a:pt x="63226" y="181860"/>
                  <a:pt x="29953" y="172400"/>
                  <a:pt x="4010" y="186813"/>
                </a:cubicBezTo>
                <a:cubicBezTo>
                  <a:pt x="-7450" y="193180"/>
                  <a:pt x="5649" y="198284"/>
                  <a:pt x="43339" y="19664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reeform 10"/>
          <p:cNvSpPr/>
          <p:nvPr/>
        </p:nvSpPr>
        <p:spPr>
          <a:xfrm>
            <a:off x="10227332" y="1917363"/>
            <a:ext cx="473851" cy="432824"/>
          </a:xfrm>
          <a:custGeom>
            <a:avLst/>
            <a:gdLst>
              <a:gd name="connsiteX0" fmla="*/ 137651 w 473851"/>
              <a:gd name="connsiteY0" fmla="*/ 29702 h 432824"/>
              <a:gd name="connsiteX1" fmla="*/ 88490 w 473851"/>
              <a:gd name="connsiteY1" fmla="*/ 59198 h 432824"/>
              <a:gd name="connsiteX2" fmla="*/ 29496 w 473851"/>
              <a:gd name="connsiteY2" fmla="*/ 98527 h 432824"/>
              <a:gd name="connsiteX3" fmla="*/ 9832 w 473851"/>
              <a:gd name="connsiteY3" fmla="*/ 157521 h 432824"/>
              <a:gd name="connsiteX4" fmla="*/ 0 w 473851"/>
              <a:gd name="connsiteY4" fmla="*/ 187018 h 432824"/>
              <a:gd name="connsiteX5" fmla="*/ 9832 w 473851"/>
              <a:gd name="connsiteY5" fmla="*/ 216515 h 432824"/>
              <a:gd name="connsiteX6" fmla="*/ 78658 w 473851"/>
              <a:gd name="connsiteY6" fmla="*/ 275508 h 432824"/>
              <a:gd name="connsiteX7" fmla="*/ 117987 w 473851"/>
              <a:gd name="connsiteY7" fmla="*/ 295173 h 432824"/>
              <a:gd name="connsiteX8" fmla="*/ 176980 w 473851"/>
              <a:gd name="connsiteY8" fmla="*/ 334502 h 432824"/>
              <a:gd name="connsiteX9" fmla="*/ 206477 w 473851"/>
              <a:gd name="connsiteY9" fmla="*/ 432824 h 432824"/>
              <a:gd name="connsiteX10" fmla="*/ 255638 w 473851"/>
              <a:gd name="connsiteY10" fmla="*/ 422992 h 432824"/>
              <a:gd name="connsiteX11" fmla="*/ 344129 w 473851"/>
              <a:gd name="connsiteY11" fmla="*/ 354166 h 432824"/>
              <a:gd name="connsiteX12" fmla="*/ 373625 w 473851"/>
              <a:gd name="connsiteY12" fmla="*/ 334502 h 432824"/>
              <a:gd name="connsiteX13" fmla="*/ 422787 w 473851"/>
              <a:gd name="connsiteY13" fmla="*/ 275508 h 432824"/>
              <a:gd name="connsiteX14" fmla="*/ 452283 w 473851"/>
              <a:gd name="connsiteY14" fmla="*/ 255844 h 432824"/>
              <a:gd name="connsiteX15" fmla="*/ 471948 w 473851"/>
              <a:gd name="connsiteY15" fmla="*/ 285340 h 432824"/>
              <a:gd name="connsiteX16" fmla="*/ 442451 w 473851"/>
              <a:gd name="connsiteY16" fmla="*/ 265676 h 432824"/>
              <a:gd name="connsiteX17" fmla="*/ 412954 w 473851"/>
              <a:gd name="connsiteY17" fmla="*/ 236179 h 432824"/>
              <a:gd name="connsiteX18" fmla="*/ 363793 w 473851"/>
              <a:gd name="connsiteY18" fmla="*/ 196850 h 432824"/>
              <a:gd name="connsiteX19" fmla="*/ 344129 w 473851"/>
              <a:gd name="connsiteY19" fmla="*/ 167353 h 432824"/>
              <a:gd name="connsiteX20" fmla="*/ 265470 w 473851"/>
              <a:gd name="connsiteY20" fmla="*/ 108360 h 432824"/>
              <a:gd name="connsiteX21" fmla="*/ 235974 w 473851"/>
              <a:gd name="connsiteY21" fmla="*/ 78863 h 432824"/>
              <a:gd name="connsiteX22" fmla="*/ 206477 w 473851"/>
              <a:gd name="connsiteY22" fmla="*/ 59198 h 432824"/>
              <a:gd name="connsiteX23" fmla="*/ 176980 w 473851"/>
              <a:gd name="connsiteY23" fmla="*/ 29702 h 432824"/>
              <a:gd name="connsiteX24" fmla="*/ 157316 w 473851"/>
              <a:gd name="connsiteY24" fmla="*/ 205 h 432824"/>
              <a:gd name="connsiteX25" fmla="*/ 137651 w 473851"/>
              <a:gd name="connsiteY25" fmla="*/ 29702 h 43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851" h="432824">
                <a:moveTo>
                  <a:pt x="137651" y="29702"/>
                </a:moveTo>
                <a:cubicBezTo>
                  <a:pt x="126180" y="39534"/>
                  <a:pt x="103778" y="47732"/>
                  <a:pt x="88490" y="59198"/>
                </a:cubicBezTo>
                <a:cubicBezTo>
                  <a:pt x="29569" y="103389"/>
                  <a:pt x="88654" y="78808"/>
                  <a:pt x="29496" y="98527"/>
                </a:cubicBezTo>
                <a:lnTo>
                  <a:pt x="9832" y="157521"/>
                </a:lnTo>
                <a:lnTo>
                  <a:pt x="0" y="187018"/>
                </a:lnTo>
                <a:cubicBezTo>
                  <a:pt x="3277" y="196850"/>
                  <a:pt x="4083" y="207892"/>
                  <a:pt x="9832" y="216515"/>
                </a:cubicBezTo>
                <a:cubicBezTo>
                  <a:pt x="21322" y="233750"/>
                  <a:pt x="63083" y="265773"/>
                  <a:pt x="78658" y="275508"/>
                </a:cubicBezTo>
                <a:cubicBezTo>
                  <a:pt x="91087" y="283276"/>
                  <a:pt x="105419" y="287632"/>
                  <a:pt x="117987" y="295173"/>
                </a:cubicBezTo>
                <a:cubicBezTo>
                  <a:pt x="138253" y="307333"/>
                  <a:pt x="176980" y="334502"/>
                  <a:pt x="176980" y="334502"/>
                </a:cubicBezTo>
                <a:cubicBezTo>
                  <a:pt x="200918" y="406315"/>
                  <a:pt x="191618" y="373386"/>
                  <a:pt x="206477" y="432824"/>
                </a:cubicBezTo>
                <a:cubicBezTo>
                  <a:pt x="222864" y="429547"/>
                  <a:pt x="240122" y="429198"/>
                  <a:pt x="255638" y="422992"/>
                </a:cubicBezTo>
                <a:cubicBezTo>
                  <a:pt x="309256" y="401545"/>
                  <a:pt x="302387" y="389945"/>
                  <a:pt x="344129" y="354166"/>
                </a:cubicBezTo>
                <a:cubicBezTo>
                  <a:pt x="353101" y="346476"/>
                  <a:pt x="363793" y="341057"/>
                  <a:pt x="373625" y="334502"/>
                </a:cubicBezTo>
                <a:cubicBezTo>
                  <a:pt x="392961" y="305499"/>
                  <a:pt x="394398" y="299166"/>
                  <a:pt x="422787" y="275508"/>
                </a:cubicBezTo>
                <a:cubicBezTo>
                  <a:pt x="431865" y="267943"/>
                  <a:pt x="442451" y="262399"/>
                  <a:pt x="452283" y="255844"/>
                </a:cubicBezTo>
                <a:cubicBezTo>
                  <a:pt x="458838" y="265676"/>
                  <a:pt x="480304" y="276984"/>
                  <a:pt x="471948" y="285340"/>
                </a:cubicBezTo>
                <a:cubicBezTo>
                  <a:pt x="463592" y="293696"/>
                  <a:pt x="451529" y="273241"/>
                  <a:pt x="442451" y="265676"/>
                </a:cubicBezTo>
                <a:cubicBezTo>
                  <a:pt x="431769" y="256774"/>
                  <a:pt x="423419" y="245336"/>
                  <a:pt x="412954" y="236179"/>
                </a:cubicBezTo>
                <a:cubicBezTo>
                  <a:pt x="397161" y="222360"/>
                  <a:pt x="378632" y="211689"/>
                  <a:pt x="363793" y="196850"/>
                </a:cubicBezTo>
                <a:cubicBezTo>
                  <a:pt x="355437" y="188494"/>
                  <a:pt x="352485" y="175709"/>
                  <a:pt x="344129" y="167353"/>
                </a:cubicBezTo>
                <a:cubicBezTo>
                  <a:pt x="272403" y="95627"/>
                  <a:pt x="319938" y="153750"/>
                  <a:pt x="265470" y="108360"/>
                </a:cubicBezTo>
                <a:cubicBezTo>
                  <a:pt x="254788" y="99458"/>
                  <a:pt x="246656" y="87765"/>
                  <a:pt x="235974" y="78863"/>
                </a:cubicBezTo>
                <a:cubicBezTo>
                  <a:pt x="226896" y="71298"/>
                  <a:pt x="215555" y="66763"/>
                  <a:pt x="206477" y="59198"/>
                </a:cubicBezTo>
                <a:cubicBezTo>
                  <a:pt x="195795" y="50296"/>
                  <a:pt x="185882" y="40384"/>
                  <a:pt x="176980" y="29702"/>
                </a:cubicBezTo>
                <a:cubicBezTo>
                  <a:pt x="169415" y="20624"/>
                  <a:pt x="167148" y="6760"/>
                  <a:pt x="157316" y="205"/>
                </a:cubicBezTo>
                <a:cubicBezTo>
                  <a:pt x="153459" y="-2366"/>
                  <a:pt x="149122" y="19870"/>
                  <a:pt x="137651" y="297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Freeform 12"/>
          <p:cNvSpPr/>
          <p:nvPr/>
        </p:nvSpPr>
        <p:spPr>
          <a:xfrm>
            <a:off x="11166262" y="1821031"/>
            <a:ext cx="398523" cy="394271"/>
          </a:xfrm>
          <a:custGeom>
            <a:avLst/>
            <a:gdLst>
              <a:gd name="connsiteX0" fmla="*/ 0 w 398523"/>
              <a:gd name="connsiteY0" fmla="*/ 39329 h 394271"/>
              <a:gd name="connsiteX1" fmla="*/ 29497 w 398523"/>
              <a:gd name="connsiteY1" fmla="*/ 186813 h 394271"/>
              <a:gd name="connsiteX2" fmla="*/ 49162 w 398523"/>
              <a:gd name="connsiteY2" fmla="*/ 216310 h 394271"/>
              <a:gd name="connsiteX3" fmla="*/ 78658 w 398523"/>
              <a:gd name="connsiteY3" fmla="*/ 235974 h 394271"/>
              <a:gd name="connsiteX4" fmla="*/ 98323 w 398523"/>
              <a:gd name="connsiteY4" fmla="*/ 265471 h 394271"/>
              <a:gd name="connsiteX5" fmla="*/ 137652 w 398523"/>
              <a:gd name="connsiteY5" fmla="*/ 285135 h 394271"/>
              <a:gd name="connsiteX6" fmla="*/ 167149 w 398523"/>
              <a:gd name="connsiteY6" fmla="*/ 304800 h 394271"/>
              <a:gd name="connsiteX7" fmla="*/ 235975 w 398523"/>
              <a:gd name="connsiteY7" fmla="*/ 344129 h 394271"/>
              <a:gd name="connsiteX8" fmla="*/ 245807 w 398523"/>
              <a:gd name="connsiteY8" fmla="*/ 393290 h 394271"/>
              <a:gd name="connsiteX9" fmla="*/ 275304 w 398523"/>
              <a:gd name="connsiteY9" fmla="*/ 363793 h 394271"/>
              <a:gd name="connsiteX10" fmla="*/ 373626 w 398523"/>
              <a:gd name="connsiteY10" fmla="*/ 245806 h 394271"/>
              <a:gd name="connsiteX11" fmla="*/ 393291 w 398523"/>
              <a:gd name="connsiteY11" fmla="*/ 186813 h 394271"/>
              <a:gd name="connsiteX12" fmla="*/ 324465 w 398523"/>
              <a:gd name="connsiteY12" fmla="*/ 137651 h 394271"/>
              <a:gd name="connsiteX13" fmla="*/ 265471 w 398523"/>
              <a:gd name="connsiteY13" fmla="*/ 98322 h 394271"/>
              <a:gd name="connsiteX14" fmla="*/ 245807 w 398523"/>
              <a:gd name="connsiteY14" fmla="*/ 68826 h 394271"/>
              <a:gd name="connsiteX15" fmla="*/ 176981 w 398523"/>
              <a:gd name="connsiteY15" fmla="*/ 29497 h 394271"/>
              <a:gd name="connsiteX16" fmla="*/ 108155 w 398523"/>
              <a:gd name="connsiteY16" fmla="*/ 0 h 394271"/>
              <a:gd name="connsiteX17" fmla="*/ 29497 w 398523"/>
              <a:gd name="connsiteY17" fmla="*/ 29497 h 394271"/>
              <a:gd name="connsiteX18" fmla="*/ 0 w 398523"/>
              <a:gd name="connsiteY18" fmla="*/ 39329 h 3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523" h="394271">
                <a:moveTo>
                  <a:pt x="0" y="39329"/>
                </a:moveTo>
                <a:cubicBezTo>
                  <a:pt x="8766" y="135750"/>
                  <a:pt x="-5387" y="125766"/>
                  <a:pt x="29497" y="186813"/>
                </a:cubicBezTo>
                <a:cubicBezTo>
                  <a:pt x="35360" y="197073"/>
                  <a:pt x="40806" y="207954"/>
                  <a:pt x="49162" y="216310"/>
                </a:cubicBezTo>
                <a:cubicBezTo>
                  <a:pt x="57518" y="224666"/>
                  <a:pt x="68826" y="229419"/>
                  <a:pt x="78658" y="235974"/>
                </a:cubicBezTo>
                <a:cubicBezTo>
                  <a:pt x="85213" y="245806"/>
                  <a:pt x="89245" y="257906"/>
                  <a:pt x="98323" y="265471"/>
                </a:cubicBezTo>
                <a:cubicBezTo>
                  <a:pt x="109583" y="274854"/>
                  <a:pt x="124926" y="277863"/>
                  <a:pt x="137652" y="285135"/>
                </a:cubicBezTo>
                <a:cubicBezTo>
                  <a:pt x="147912" y="290998"/>
                  <a:pt x="158071" y="297235"/>
                  <a:pt x="167149" y="304800"/>
                </a:cubicBezTo>
                <a:cubicBezTo>
                  <a:pt x="217358" y="346641"/>
                  <a:pt x="172313" y="328214"/>
                  <a:pt x="235975" y="344129"/>
                </a:cubicBezTo>
                <a:cubicBezTo>
                  <a:pt x="239252" y="360516"/>
                  <a:pt x="230860" y="385817"/>
                  <a:pt x="245807" y="393290"/>
                </a:cubicBezTo>
                <a:cubicBezTo>
                  <a:pt x="258244" y="399508"/>
                  <a:pt x="266499" y="374555"/>
                  <a:pt x="275304" y="363793"/>
                </a:cubicBezTo>
                <a:cubicBezTo>
                  <a:pt x="380480" y="235244"/>
                  <a:pt x="291290" y="328142"/>
                  <a:pt x="373626" y="245806"/>
                </a:cubicBezTo>
                <a:cubicBezTo>
                  <a:pt x="380181" y="226142"/>
                  <a:pt x="410538" y="198311"/>
                  <a:pt x="393291" y="186813"/>
                </a:cubicBezTo>
                <a:cubicBezTo>
                  <a:pt x="297365" y="122861"/>
                  <a:pt x="446459" y="223047"/>
                  <a:pt x="324465" y="137651"/>
                </a:cubicBezTo>
                <a:cubicBezTo>
                  <a:pt x="305103" y="124098"/>
                  <a:pt x="265471" y="98322"/>
                  <a:pt x="265471" y="98322"/>
                </a:cubicBezTo>
                <a:cubicBezTo>
                  <a:pt x="258916" y="88490"/>
                  <a:pt x="254163" y="77182"/>
                  <a:pt x="245807" y="68826"/>
                </a:cubicBezTo>
                <a:cubicBezTo>
                  <a:pt x="229835" y="52854"/>
                  <a:pt x="194978" y="39781"/>
                  <a:pt x="176981" y="29497"/>
                </a:cubicBezTo>
                <a:cubicBezTo>
                  <a:pt x="124168" y="-682"/>
                  <a:pt x="172754" y="16149"/>
                  <a:pt x="108155" y="0"/>
                </a:cubicBezTo>
                <a:cubicBezTo>
                  <a:pt x="72980" y="7035"/>
                  <a:pt x="54815" y="4179"/>
                  <a:pt x="29497" y="29497"/>
                </a:cubicBezTo>
                <a:lnTo>
                  <a:pt x="0" y="393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Freeform 13"/>
          <p:cNvSpPr/>
          <p:nvPr/>
        </p:nvSpPr>
        <p:spPr>
          <a:xfrm>
            <a:off x="11107690" y="2208107"/>
            <a:ext cx="157585" cy="153090"/>
          </a:xfrm>
          <a:custGeom>
            <a:avLst/>
            <a:gdLst>
              <a:gd name="connsiteX0" fmla="*/ 19823 w 157585"/>
              <a:gd name="connsiteY0" fmla="*/ 5607 h 153090"/>
              <a:gd name="connsiteX1" fmla="*/ 158 w 157585"/>
              <a:gd name="connsiteY1" fmla="*/ 64600 h 153090"/>
              <a:gd name="connsiteX2" fmla="*/ 39487 w 157585"/>
              <a:gd name="connsiteY2" fmla="*/ 123594 h 153090"/>
              <a:gd name="connsiteX3" fmla="*/ 68984 w 157585"/>
              <a:gd name="connsiteY3" fmla="*/ 133426 h 153090"/>
              <a:gd name="connsiteX4" fmla="*/ 98481 w 157585"/>
              <a:gd name="connsiteY4" fmla="*/ 153090 h 153090"/>
              <a:gd name="connsiteX5" fmla="*/ 108313 w 157585"/>
              <a:gd name="connsiteY5" fmla="*/ 94097 h 153090"/>
              <a:gd name="connsiteX6" fmla="*/ 157475 w 157585"/>
              <a:gd name="connsiteY6" fmla="*/ 84265 h 153090"/>
              <a:gd name="connsiteX7" fmla="*/ 118146 w 157585"/>
              <a:gd name="connsiteY7" fmla="*/ 15439 h 153090"/>
              <a:gd name="connsiteX8" fmla="*/ 19823 w 157585"/>
              <a:gd name="connsiteY8" fmla="*/ 5607 h 15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585" h="153090">
                <a:moveTo>
                  <a:pt x="19823" y="5607"/>
                </a:moveTo>
                <a:cubicBezTo>
                  <a:pt x="158" y="13801"/>
                  <a:pt x="2447" y="43999"/>
                  <a:pt x="158" y="64600"/>
                </a:cubicBezTo>
                <a:cubicBezTo>
                  <a:pt x="-2330" y="86992"/>
                  <a:pt x="25092" y="113997"/>
                  <a:pt x="39487" y="123594"/>
                </a:cubicBezTo>
                <a:cubicBezTo>
                  <a:pt x="48110" y="129343"/>
                  <a:pt x="59714" y="128791"/>
                  <a:pt x="68984" y="133426"/>
                </a:cubicBezTo>
                <a:cubicBezTo>
                  <a:pt x="79553" y="138711"/>
                  <a:pt x="88649" y="146535"/>
                  <a:pt x="98481" y="153090"/>
                </a:cubicBezTo>
                <a:cubicBezTo>
                  <a:pt x="101758" y="133426"/>
                  <a:pt x="95339" y="109233"/>
                  <a:pt x="108313" y="94097"/>
                </a:cubicBezTo>
                <a:cubicBezTo>
                  <a:pt x="119189" y="81409"/>
                  <a:pt x="148877" y="98595"/>
                  <a:pt x="157475" y="84265"/>
                </a:cubicBezTo>
                <a:cubicBezTo>
                  <a:pt x="159828" y="80343"/>
                  <a:pt x="123928" y="20065"/>
                  <a:pt x="118146" y="15439"/>
                </a:cubicBezTo>
                <a:cubicBezTo>
                  <a:pt x="94197" y="-3720"/>
                  <a:pt x="39488" y="-2587"/>
                  <a:pt x="19823" y="560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6" name="Straight Connector 15"/>
          <p:cNvCxnSpPr/>
          <p:nvPr/>
        </p:nvCxnSpPr>
        <p:spPr>
          <a:xfrm>
            <a:off x="9940413" y="1196216"/>
            <a:ext cx="108155" cy="54547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Freeform 16"/>
          <p:cNvSpPr/>
          <p:nvPr/>
        </p:nvSpPr>
        <p:spPr>
          <a:xfrm>
            <a:off x="8116853" y="1810898"/>
            <a:ext cx="1654586" cy="1040457"/>
          </a:xfrm>
          <a:custGeom>
            <a:avLst/>
            <a:gdLst>
              <a:gd name="connsiteX0" fmla="*/ 39329 w 1654586"/>
              <a:gd name="connsiteY0" fmla="*/ 67063 h 1040457"/>
              <a:gd name="connsiteX1" fmla="*/ 19665 w 1654586"/>
              <a:gd name="connsiteY1" fmla="*/ 116225 h 1040457"/>
              <a:gd name="connsiteX2" fmla="*/ 0 w 1654586"/>
              <a:gd name="connsiteY2" fmla="*/ 401360 h 1040457"/>
              <a:gd name="connsiteX3" fmla="*/ 9832 w 1654586"/>
              <a:gd name="connsiteY3" fmla="*/ 598005 h 1040457"/>
              <a:gd name="connsiteX4" fmla="*/ 49161 w 1654586"/>
              <a:gd name="connsiteY4" fmla="*/ 696328 h 1040457"/>
              <a:gd name="connsiteX5" fmla="*/ 127820 w 1654586"/>
              <a:gd name="connsiteY5" fmla="*/ 833979 h 1040457"/>
              <a:gd name="connsiteX6" fmla="*/ 157316 w 1654586"/>
              <a:gd name="connsiteY6" fmla="*/ 883141 h 1040457"/>
              <a:gd name="connsiteX7" fmla="*/ 226142 w 1654586"/>
              <a:gd name="connsiteY7" fmla="*/ 951966 h 1040457"/>
              <a:gd name="connsiteX8" fmla="*/ 275303 w 1654586"/>
              <a:gd name="connsiteY8" fmla="*/ 1001128 h 1040457"/>
              <a:gd name="connsiteX9" fmla="*/ 304800 w 1654586"/>
              <a:gd name="connsiteY9" fmla="*/ 1010960 h 1040457"/>
              <a:gd name="connsiteX10" fmla="*/ 344129 w 1654586"/>
              <a:gd name="connsiteY10" fmla="*/ 1030625 h 1040457"/>
              <a:gd name="connsiteX11" fmla="*/ 383458 w 1654586"/>
              <a:gd name="connsiteY11" fmla="*/ 1040457 h 1040457"/>
              <a:gd name="connsiteX12" fmla="*/ 550607 w 1654586"/>
              <a:gd name="connsiteY12" fmla="*/ 1030625 h 1040457"/>
              <a:gd name="connsiteX13" fmla="*/ 658761 w 1654586"/>
              <a:gd name="connsiteY13" fmla="*/ 971631 h 1040457"/>
              <a:gd name="connsiteX14" fmla="*/ 717755 w 1654586"/>
              <a:gd name="connsiteY14" fmla="*/ 932302 h 1040457"/>
              <a:gd name="connsiteX15" fmla="*/ 786581 w 1654586"/>
              <a:gd name="connsiteY15" fmla="*/ 892973 h 1040457"/>
              <a:gd name="connsiteX16" fmla="*/ 825910 w 1654586"/>
              <a:gd name="connsiteY16" fmla="*/ 853644 h 1040457"/>
              <a:gd name="connsiteX17" fmla="*/ 865239 w 1654586"/>
              <a:gd name="connsiteY17" fmla="*/ 794650 h 1040457"/>
              <a:gd name="connsiteX18" fmla="*/ 914400 w 1654586"/>
              <a:gd name="connsiteY18" fmla="*/ 784818 h 1040457"/>
              <a:gd name="connsiteX19" fmla="*/ 1219200 w 1654586"/>
              <a:gd name="connsiteY19" fmla="*/ 804483 h 1040457"/>
              <a:gd name="connsiteX20" fmla="*/ 1258529 w 1654586"/>
              <a:gd name="connsiteY20" fmla="*/ 824147 h 1040457"/>
              <a:gd name="connsiteX21" fmla="*/ 1327355 w 1654586"/>
              <a:gd name="connsiteY21" fmla="*/ 883141 h 1040457"/>
              <a:gd name="connsiteX22" fmla="*/ 1356852 w 1654586"/>
              <a:gd name="connsiteY22" fmla="*/ 892973 h 1040457"/>
              <a:gd name="connsiteX23" fmla="*/ 1396181 w 1654586"/>
              <a:gd name="connsiteY23" fmla="*/ 883141 h 1040457"/>
              <a:gd name="connsiteX24" fmla="*/ 1415845 w 1654586"/>
              <a:gd name="connsiteY24" fmla="*/ 853644 h 1040457"/>
              <a:gd name="connsiteX25" fmla="*/ 1455174 w 1654586"/>
              <a:gd name="connsiteY25" fmla="*/ 774986 h 1040457"/>
              <a:gd name="connsiteX26" fmla="*/ 1474839 w 1654586"/>
              <a:gd name="connsiteY26" fmla="*/ 735657 h 1040457"/>
              <a:gd name="connsiteX27" fmla="*/ 1504336 w 1654586"/>
              <a:gd name="connsiteY27" fmla="*/ 676663 h 1040457"/>
              <a:gd name="connsiteX28" fmla="*/ 1514168 w 1654586"/>
              <a:gd name="connsiteY28" fmla="*/ 647166 h 1040457"/>
              <a:gd name="connsiteX29" fmla="*/ 1524000 w 1654586"/>
              <a:gd name="connsiteY29" fmla="*/ 450521 h 1040457"/>
              <a:gd name="connsiteX30" fmla="*/ 1533832 w 1654586"/>
              <a:gd name="connsiteY30" fmla="*/ 421025 h 1040457"/>
              <a:gd name="connsiteX31" fmla="*/ 1582994 w 1654586"/>
              <a:gd name="connsiteY31" fmla="*/ 352199 h 1040457"/>
              <a:gd name="connsiteX32" fmla="*/ 1641987 w 1654586"/>
              <a:gd name="connsiteY32" fmla="*/ 312870 h 1040457"/>
              <a:gd name="connsiteX33" fmla="*/ 1651820 w 1654586"/>
              <a:gd name="connsiteY33" fmla="*/ 283373 h 1040457"/>
              <a:gd name="connsiteX34" fmla="*/ 1573161 w 1654586"/>
              <a:gd name="connsiteY34" fmla="*/ 273541 h 1040457"/>
              <a:gd name="connsiteX35" fmla="*/ 1543665 w 1654586"/>
              <a:gd name="connsiteY35" fmla="*/ 263708 h 1040457"/>
              <a:gd name="connsiteX36" fmla="*/ 1455174 w 1654586"/>
              <a:gd name="connsiteY36" fmla="*/ 224379 h 1040457"/>
              <a:gd name="connsiteX37" fmla="*/ 1366684 w 1654586"/>
              <a:gd name="connsiteY37" fmla="*/ 214547 h 1040457"/>
              <a:gd name="connsiteX38" fmla="*/ 1327355 w 1654586"/>
              <a:gd name="connsiteY38" fmla="*/ 194883 h 1040457"/>
              <a:gd name="connsiteX39" fmla="*/ 1297858 w 1654586"/>
              <a:gd name="connsiteY39" fmla="*/ 175218 h 1040457"/>
              <a:gd name="connsiteX40" fmla="*/ 1248697 w 1654586"/>
              <a:gd name="connsiteY40" fmla="*/ 155554 h 1040457"/>
              <a:gd name="connsiteX41" fmla="*/ 1160207 w 1654586"/>
              <a:gd name="connsiteY41" fmla="*/ 126057 h 1040457"/>
              <a:gd name="connsiteX42" fmla="*/ 1091381 w 1654586"/>
              <a:gd name="connsiteY42" fmla="*/ 106392 h 1040457"/>
              <a:gd name="connsiteX43" fmla="*/ 1002890 w 1654586"/>
              <a:gd name="connsiteY43" fmla="*/ 116225 h 1040457"/>
              <a:gd name="connsiteX44" fmla="*/ 914400 w 1654586"/>
              <a:gd name="connsiteY44" fmla="*/ 185050 h 1040457"/>
              <a:gd name="connsiteX45" fmla="*/ 884903 w 1654586"/>
              <a:gd name="connsiteY45" fmla="*/ 204715 h 1040457"/>
              <a:gd name="connsiteX46" fmla="*/ 806245 w 1654586"/>
              <a:gd name="connsiteY46" fmla="*/ 253876 h 1040457"/>
              <a:gd name="connsiteX47" fmla="*/ 727587 w 1654586"/>
              <a:gd name="connsiteY47" fmla="*/ 273541 h 1040457"/>
              <a:gd name="connsiteX48" fmla="*/ 570271 w 1654586"/>
              <a:gd name="connsiteY48" fmla="*/ 263708 h 1040457"/>
              <a:gd name="connsiteX49" fmla="*/ 481781 w 1654586"/>
              <a:gd name="connsiteY49" fmla="*/ 165386 h 1040457"/>
              <a:gd name="connsiteX50" fmla="*/ 452284 w 1654586"/>
              <a:gd name="connsiteY50" fmla="*/ 155554 h 1040457"/>
              <a:gd name="connsiteX51" fmla="*/ 393290 w 1654586"/>
              <a:gd name="connsiteY51" fmla="*/ 106392 h 1040457"/>
              <a:gd name="connsiteX52" fmla="*/ 334297 w 1654586"/>
              <a:gd name="connsiteY52" fmla="*/ 57231 h 1040457"/>
              <a:gd name="connsiteX53" fmla="*/ 29497 w 1654586"/>
              <a:gd name="connsiteY53" fmla="*/ 37566 h 1040457"/>
              <a:gd name="connsiteX54" fmla="*/ 39329 w 1654586"/>
              <a:gd name="connsiteY54" fmla="*/ 67063 h 1040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1654586" h="1040457">
                <a:moveTo>
                  <a:pt x="39329" y="67063"/>
                </a:moveTo>
                <a:cubicBezTo>
                  <a:pt x="37690" y="80173"/>
                  <a:pt x="24737" y="99320"/>
                  <a:pt x="19665" y="116225"/>
                </a:cubicBezTo>
                <a:cubicBezTo>
                  <a:pt x="-3571" y="193678"/>
                  <a:pt x="929" y="379074"/>
                  <a:pt x="0" y="401360"/>
                </a:cubicBezTo>
                <a:cubicBezTo>
                  <a:pt x="3277" y="466908"/>
                  <a:pt x="-957" y="533268"/>
                  <a:pt x="9832" y="598005"/>
                </a:cubicBezTo>
                <a:cubicBezTo>
                  <a:pt x="15635" y="632824"/>
                  <a:pt x="33375" y="664756"/>
                  <a:pt x="49161" y="696328"/>
                </a:cubicBezTo>
                <a:cubicBezTo>
                  <a:pt x="144038" y="886078"/>
                  <a:pt x="59170" y="731003"/>
                  <a:pt x="127820" y="833979"/>
                </a:cubicBezTo>
                <a:cubicBezTo>
                  <a:pt x="138420" y="849880"/>
                  <a:pt x="145082" y="868460"/>
                  <a:pt x="157316" y="883141"/>
                </a:cubicBezTo>
                <a:cubicBezTo>
                  <a:pt x="178086" y="908066"/>
                  <a:pt x="203200" y="929024"/>
                  <a:pt x="226142" y="951966"/>
                </a:cubicBezTo>
                <a:cubicBezTo>
                  <a:pt x="242529" y="968353"/>
                  <a:pt x="253317" y="993800"/>
                  <a:pt x="275303" y="1001128"/>
                </a:cubicBezTo>
                <a:cubicBezTo>
                  <a:pt x="285135" y="1004405"/>
                  <a:pt x="295274" y="1006877"/>
                  <a:pt x="304800" y="1010960"/>
                </a:cubicBezTo>
                <a:cubicBezTo>
                  <a:pt x="318272" y="1016734"/>
                  <a:pt x="330405" y="1025479"/>
                  <a:pt x="344129" y="1030625"/>
                </a:cubicBezTo>
                <a:cubicBezTo>
                  <a:pt x="356782" y="1035370"/>
                  <a:pt x="370348" y="1037180"/>
                  <a:pt x="383458" y="1040457"/>
                </a:cubicBezTo>
                <a:cubicBezTo>
                  <a:pt x="439174" y="1037180"/>
                  <a:pt x="495263" y="1037844"/>
                  <a:pt x="550607" y="1030625"/>
                </a:cubicBezTo>
                <a:cubicBezTo>
                  <a:pt x="610550" y="1022806"/>
                  <a:pt x="612608" y="1005196"/>
                  <a:pt x="658761" y="971631"/>
                </a:cubicBezTo>
                <a:cubicBezTo>
                  <a:pt x="677875" y="957730"/>
                  <a:pt x="696616" y="942872"/>
                  <a:pt x="717755" y="932302"/>
                </a:cubicBezTo>
                <a:cubicBezTo>
                  <a:pt x="740069" y="921145"/>
                  <a:pt x="767127" y="909647"/>
                  <a:pt x="786581" y="892973"/>
                </a:cubicBezTo>
                <a:cubicBezTo>
                  <a:pt x="800658" y="880907"/>
                  <a:pt x="812800" y="866754"/>
                  <a:pt x="825910" y="853644"/>
                </a:cubicBezTo>
                <a:cubicBezTo>
                  <a:pt x="834650" y="827424"/>
                  <a:pt x="835778" y="809380"/>
                  <a:pt x="865239" y="794650"/>
                </a:cubicBezTo>
                <a:cubicBezTo>
                  <a:pt x="880186" y="787176"/>
                  <a:pt x="898013" y="788095"/>
                  <a:pt x="914400" y="784818"/>
                </a:cubicBezTo>
                <a:cubicBezTo>
                  <a:pt x="949655" y="786077"/>
                  <a:pt x="1130853" y="766620"/>
                  <a:pt x="1219200" y="804483"/>
                </a:cubicBezTo>
                <a:cubicBezTo>
                  <a:pt x="1232672" y="810257"/>
                  <a:pt x="1245419" y="817592"/>
                  <a:pt x="1258529" y="824147"/>
                </a:cubicBezTo>
                <a:cubicBezTo>
                  <a:pt x="1282719" y="848337"/>
                  <a:pt x="1297407" y="868167"/>
                  <a:pt x="1327355" y="883141"/>
                </a:cubicBezTo>
                <a:cubicBezTo>
                  <a:pt x="1336625" y="887776"/>
                  <a:pt x="1347020" y="889696"/>
                  <a:pt x="1356852" y="892973"/>
                </a:cubicBezTo>
                <a:cubicBezTo>
                  <a:pt x="1369962" y="889696"/>
                  <a:pt x="1384937" y="890637"/>
                  <a:pt x="1396181" y="883141"/>
                </a:cubicBezTo>
                <a:cubicBezTo>
                  <a:pt x="1406013" y="876586"/>
                  <a:pt x="1410187" y="864018"/>
                  <a:pt x="1415845" y="853644"/>
                </a:cubicBezTo>
                <a:cubicBezTo>
                  <a:pt x="1429882" y="827909"/>
                  <a:pt x="1442064" y="801205"/>
                  <a:pt x="1455174" y="774986"/>
                </a:cubicBezTo>
                <a:cubicBezTo>
                  <a:pt x="1461729" y="761876"/>
                  <a:pt x="1470204" y="749562"/>
                  <a:pt x="1474839" y="735657"/>
                </a:cubicBezTo>
                <a:cubicBezTo>
                  <a:pt x="1488408" y="694949"/>
                  <a:pt x="1478922" y="714783"/>
                  <a:pt x="1504336" y="676663"/>
                </a:cubicBezTo>
                <a:cubicBezTo>
                  <a:pt x="1507613" y="666831"/>
                  <a:pt x="1513270" y="657491"/>
                  <a:pt x="1514168" y="647166"/>
                </a:cubicBezTo>
                <a:cubicBezTo>
                  <a:pt x="1519853" y="581783"/>
                  <a:pt x="1518315" y="515904"/>
                  <a:pt x="1524000" y="450521"/>
                </a:cubicBezTo>
                <a:cubicBezTo>
                  <a:pt x="1524898" y="440196"/>
                  <a:pt x="1529197" y="430295"/>
                  <a:pt x="1533832" y="421025"/>
                </a:cubicBezTo>
                <a:cubicBezTo>
                  <a:pt x="1539094" y="410502"/>
                  <a:pt x="1578986" y="355762"/>
                  <a:pt x="1582994" y="352199"/>
                </a:cubicBezTo>
                <a:cubicBezTo>
                  <a:pt x="1600658" y="336498"/>
                  <a:pt x="1641987" y="312870"/>
                  <a:pt x="1641987" y="312870"/>
                </a:cubicBezTo>
                <a:cubicBezTo>
                  <a:pt x="1645265" y="303038"/>
                  <a:pt x="1660819" y="288515"/>
                  <a:pt x="1651820" y="283373"/>
                </a:cubicBezTo>
                <a:cubicBezTo>
                  <a:pt x="1628878" y="270263"/>
                  <a:pt x="1599158" y="278268"/>
                  <a:pt x="1573161" y="273541"/>
                </a:cubicBezTo>
                <a:cubicBezTo>
                  <a:pt x="1562964" y="271687"/>
                  <a:pt x="1553191" y="267791"/>
                  <a:pt x="1543665" y="263708"/>
                </a:cubicBezTo>
                <a:cubicBezTo>
                  <a:pt x="1515360" y="251577"/>
                  <a:pt x="1485660" y="230912"/>
                  <a:pt x="1455174" y="224379"/>
                </a:cubicBezTo>
                <a:cubicBezTo>
                  <a:pt x="1426155" y="218161"/>
                  <a:pt x="1396181" y="217824"/>
                  <a:pt x="1366684" y="214547"/>
                </a:cubicBezTo>
                <a:cubicBezTo>
                  <a:pt x="1353574" y="207992"/>
                  <a:pt x="1340081" y="202155"/>
                  <a:pt x="1327355" y="194883"/>
                </a:cubicBezTo>
                <a:cubicBezTo>
                  <a:pt x="1317095" y="189020"/>
                  <a:pt x="1308427" y="180503"/>
                  <a:pt x="1297858" y="175218"/>
                </a:cubicBezTo>
                <a:cubicBezTo>
                  <a:pt x="1282072" y="167325"/>
                  <a:pt x="1265318" y="161490"/>
                  <a:pt x="1248697" y="155554"/>
                </a:cubicBezTo>
                <a:cubicBezTo>
                  <a:pt x="1219416" y="145097"/>
                  <a:pt x="1190371" y="133598"/>
                  <a:pt x="1160207" y="126057"/>
                </a:cubicBezTo>
                <a:cubicBezTo>
                  <a:pt x="1110823" y="113711"/>
                  <a:pt x="1133698" y="120498"/>
                  <a:pt x="1091381" y="106392"/>
                </a:cubicBezTo>
                <a:cubicBezTo>
                  <a:pt x="1061884" y="109670"/>
                  <a:pt x="1031046" y="106840"/>
                  <a:pt x="1002890" y="116225"/>
                </a:cubicBezTo>
                <a:cubicBezTo>
                  <a:pt x="953194" y="132791"/>
                  <a:pt x="948332" y="156773"/>
                  <a:pt x="914400" y="185050"/>
                </a:cubicBezTo>
                <a:cubicBezTo>
                  <a:pt x="905322" y="192615"/>
                  <a:pt x="894519" y="197846"/>
                  <a:pt x="884903" y="204715"/>
                </a:cubicBezTo>
                <a:cubicBezTo>
                  <a:pt x="842555" y="234964"/>
                  <a:pt x="852444" y="234077"/>
                  <a:pt x="806245" y="253876"/>
                </a:cubicBezTo>
                <a:cubicBezTo>
                  <a:pt x="779791" y="265213"/>
                  <a:pt x="756441" y="267770"/>
                  <a:pt x="727587" y="273541"/>
                </a:cubicBezTo>
                <a:lnTo>
                  <a:pt x="570271" y="263708"/>
                </a:lnTo>
                <a:cubicBezTo>
                  <a:pt x="517037" y="246770"/>
                  <a:pt x="517742" y="195353"/>
                  <a:pt x="481781" y="165386"/>
                </a:cubicBezTo>
                <a:cubicBezTo>
                  <a:pt x="473819" y="158751"/>
                  <a:pt x="462116" y="158831"/>
                  <a:pt x="452284" y="155554"/>
                </a:cubicBezTo>
                <a:cubicBezTo>
                  <a:pt x="421941" y="135325"/>
                  <a:pt x="418524" y="135832"/>
                  <a:pt x="393290" y="106392"/>
                </a:cubicBezTo>
                <a:cubicBezTo>
                  <a:pt x="350432" y="56391"/>
                  <a:pt x="383858" y="73751"/>
                  <a:pt x="334297" y="57231"/>
                </a:cubicBezTo>
                <a:cubicBezTo>
                  <a:pt x="243641" y="-33425"/>
                  <a:pt x="293786" y="2328"/>
                  <a:pt x="29497" y="37566"/>
                </a:cubicBezTo>
                <a:cubicBezTo>
                  <a:pt x="8014" y="40430"/>
                  <a:pt x="40968" y="53953"/>
                  <a:pt x="39329" y="67063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intact</a:t>
            </a:r>
            <a:endParaRPr lang="en-GB" dirty="0"/>
          </a:p>
        </p:txBody>
      </p:sp>
      <p:sp>
        <p:nvSpPr>
          <p:cNvPr id="18" name="Freeform 17"/>
          <p:cNvSpPr/>
          <p:nvPr/>
        </p:nvSpPr>
        <p:spPr>
          <a:xfrm>
            <a:off x="8544232" y="3988682"/>
            <a:ext cx="462116" cy="524324"/>
          </a:xfrm>
          <a:custGeom>
            <a:avLst/>
            <a:gdLst>
              <a:gd name="connsiteX0" fmla="*/ 235974 w 462116"/>
              <a:gd name="connsiteY0" fmla="*/ 3215 h 524324"/>
              <a:gd name="connsiteX1" fmla="*/ 186813 w 462116"/>
              <a:gd name="connsiteY1" fmla="*/ 32712 h 524324"/>
              <a:gd name="connsiteX2" fmla="*/ 117987 w 462116"/>
              <a:gd name="connsiteY2" fmla="*/ 72041 h 524324"/>
              <a:gd name="connsiteX3" fmla="*/ 88491 w 462116"/>
              <a:gd name="connsiteY3" fmla="*/ 81873 h 524324"/>
              <a:gd name="connsiteX4" fmla="*/ 9833 w 462116"/>
              <a:gd name="connsiteY4" fmla="*/ 170363 h 524324"/>
              <a:gd name="connsiteX5" fmla="*/ 0 w 462116"/>
              <a:gd name="connsiteY5" fmla="*/ 199860 h 524324"/>
              <a:gd name="connsiteX6" fmla="*/ 49162 w 462116"/>
              <a:gd name="connsiteY6" fmla="*/ 317847 h 524324"/>
              <a:gd name="connsiteX7" fmla="*/ 98323 w 462116"/>
              <a:gd name="connsiteY7" fmla="*/ 376841 h 524324"/>
              <a:gd name="connsiteX8" fmla="*/ 127820 w 462116"/>
              <a:gd name="connsiteY8" fmla="*/ 445666 h 524324"/>
              <a:gd name="connsiteX9" fmla="*/ 147484 w 462116"/>
              <a:gd name="connsiteY9" fmla="*/ 475163 h 524324"/>
              <a:gd name="connsiteX10" fmla="*/ 235974 w 462116"/>
              <a:gd name="connsiteY10" fmla="*/ 524324 h 524324"/>
              <a:gd name="connsiteX11" fmla="*/ 304800 w 462116"/>
              <a:gd name="connsiteY11" fmla="*/ 484995 h 524324"/>
              <a:gd name="connsiteX12" fmla="*/ 334297 w 462116"/>
              <a:gd name="connsiteY12" fmla="*/ 455499 h 524324"/>
              <a:gd name="connsiteX13" fmla="*/ 393291 w 462116"/>
              <a:gd name="connsiteY13" fmla="*/ 435834 h 524324"/>
              <a:gd name="connsiteX14" fmla="*/ 462116 w 462116"/>
              <a:gd name="connsiteY14" fmla="*/ 367008 h 524324"/>
              <a:gd name="connsiteX15" fmla="*/ 452284 w 462116"/>
              <a:gd name="connsiteY15" fmla="*/ 239189 h 524324"/>
              <a:gd name="connsiteX16" fmla="*/ 422787 w 462116"/>
              <a:gd name="connsiteY16" fmla="*/ 219524 h 524324"/>
              <a:gd name="connsiteX17" fmla="*/ 373626 w 462116"/>
              <a:gd name="connsiteY17" fmla="*/ 180195 h 524324"/>
              <a:gd name="connsiteX18" fmla="*/ 363794 w 462116"/>
              <a:gd name="connsiteY18" fmla="*/ 150699 h 524324"/>
              <a:gd name="connsiteX19" fmla="*/ 304800 w 462116"/>
              <a:gd name="connsiteY19" fmla="*/ 101537 h 524324"/>
              <a:gd name="connsiteX20" fmla="*/ 275303 w 462116"/>
              <a:gd name="connsiteY20" fmla="*/ 42544 h 524324"/>
              <a:gd name="connsiteX21" fmla="*/ 245807 w 462116"/>
              <a:gd name="connsiteY21" fmla="*/ 22879 h 524324"/>
              <a:gd name="connsiteX22" fmla="*/ 235974 w 462116"/>
              <a:gd name="connsiteY22" fmla="*/ 3215 h 52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2116" h="524324">
                <a:moveTo>
                  <a:pt x="235974" y="3215"/>
                </a:moveTo>
                <a:cubicBezTo>
                  <a:pt x="226142" y="4854"/>
                  <a:pt x="203019" y="22584"/>
                  <a:pt x="186813" y="32712"/>
                </a:cubicBezTo>
                <a:cubicBezTo>
                  <a:pt x="150911" y="55151"/>
                  <a:pt x="160703" y="53734"/>
                  <a:pt x="117987" y="72041"/>
                </a:cubicBezTo>
                <a:cubicBezTo>
                  <a:pt x="108461" y="76124"/>
                  <a:pt x="98323" y="78596"/>
                  <a:pt x="88491" y="81873"/>
                </a:cubicBezTo>
                <a:cubicBezTo>
                  <a:pt x="62426" y="107937"/>
                  <a:pt x="27380" y="135269"/>
                  <a:pt x="9833" y="170363"/>
                </a:cubicBezTo>
                <a:cubicBezTo>
                  <a:pt x="5198" y="179633"/>
                  <a:pt x="3278" y="190028"/>
                  <a:pt x="0" y="199860"/>
                </a:cubicBezTo>
                <a:cubicBezTo>
                  <a:pt x="16943" y="267628"/>
                  <a:pt x="3789" y="227101"/>
                  <a:pt x="49162" y="317847"/>
                </a:cubicBezTo>
                <a:cubicBezTo>
                  <a:pt x="74111" y="367746"/>
                  <a:pt x="56630" y="349045"/>
                  <a:pt x="98323" y="376841"/>
                </a:cubicBezTo>
                <a:cubicBezTo>
                  <a:pt x="109354" y="409935"/>
                  <a:pt x="108379" y="411644"/>
                  <a:pt x="127820" y="445666"/>
                </a:cubicBezTo>
                <a:cubicBezTo>
                  <a:pt x="133683" y="455926"/>
                  <a:pt x="138591" y="467382"/>
                  <a:pt x="147484" y="475163"/>
                </a:cubicBezTo>
                <a:cubicBezTo>
                  <a:pt x="189094" y="511572"/>
                  <a:pt x="195462" y="510820"/>
                  <a:pt x="235974" y="524324"/>
                </a:cubicBezTo>
                <a:cubicBezTo>
                  <a:pt x="274858" y="511363"/>
                  <a:pt x="266919" y="517464"/>
                  <a:pt x="304800" y="484995"/>
                </a:cubicBezTo>
                <a:cubicBezTo>
                  <a:pt x="315357" y="475946"/>
                  <a:pt x="322142" y="462252"/>
                  <a:pt x="334297" y="455499"/>
                </a:cubicBezTo>
                <a:cubicBezTo>
                  <a:pt x="352417" y="445432"/>
                  <a:pt x="393291" y="435834"/>
                  <a:pt x="393291" y="435834"/>
                </a:cubicBezTo>
                <a:cubicBezTo>
                  <a:pt x="460907" y="390756"/>
                  <a:pt x="444811" y="418926"/>
                  <a:pt x="462116" y="367008"/>
                </a:cubicBezTo>
                <a:cubicBezTo>
                  <a:pt x="458839" y="324402"/>
                  <a:pt x="463294" y="280478"/>
                  <a:pt x="452284" y="239189"/>
                </a:cubicBezTo>
                <a:cubicBezTo>
                  <a:pt x="449239" y="227771"/>
                  <a:pt x="431143" y="227880"/>
                  <a:pt x="422787" y="219524"/>
                </a:cubicBezTo>
                <a:cubicBezTo>
                  <a:pt x="378314" y="175051"/>
                  <a:pt x="431051" y="199338"/>
                  <a:pt x="373626" y="180195"/>
                </a:cubicBezTo>
                <a:cubicBezTo>
                  <a:pt x="370349" y="170363"/>
                  <a:pt x="369543" y="159322"/>
                  <a:pt x="363794" y="150699"/>
                </a:cubicBezTo>
                <a:cubicBezTo>
                  <a:pt x="348653" y="127988"/>
                  <a:pt x="326565" y="116047"/>
                  <a:pt x="304800" y="101537"/>
                </a:cubicBezTo>
                <a:cubicBezTo>
                  <a:pt x="296803" y="77545"/>
                  <a:pt x="294364" y="61605"/>
                  <a:pt x="275303" y="42544"/>
                </a:cubicBezTo>
                <a:cubicBezTo>
                  <a:pt x="266947" y="34188"/>
                  <a:pt x="255639" y="29434"/>
                  <a:pt x="245807" y="22879"/>
                </a:cubicBezTo>
                <a:cubicBezTo>
                  <a:pt x="234938" y="-9726"/>
                  <a:pt x="245806" y="1576"/>
                  <a:pt x="235974" y="321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Freeform 19"/>
          <p:cNvSpPr/>
          <p:nvPr/>
        </p:nvSpPr>
        <p:spPr>
          <a:xfrm>
            <a:off x="8808917" y="4513006"/>
            <a:ext cx="394077" cy="428695"/>
          </a:xfrm>
          <a:custGeom>
            <a:avLst/>
            <a:gdLst>
              <a:gd name="connsiteX0" fmla="*/ 10618 w 394077"/>
              <a:gd name="connsiteY0" fmla="*/ 108155 h 428695"/>
              <a:gd name="connsiteX1" fmla="*/ 786 w 394077"/>
              <a:gd name="connsiteY1" fmla="*/ 304800 h 428695"/>
              <a:gd name="connsiteX2" fmla="*/ 10618 w 394077"/>
              <a:gd name="connsiteY2" fmla="*/ 383459 h 428695"/>
              <a:gd name="connsiteX3" fmla="*/ 40115 w 394077"/>
              <a:gd name="connsiteY3" fmla="*/ 393291 h 428695"/>
              <a:gd name="connsiteX4" fmla="*/ 79444 w 394077"/>
              <a:gd name="connsiteY4" fmla="*/ 422788 h 428695"/>
              <a:gd name="connsiteX5" fmla="*/ 285922 w 394077"/>
              <a:gd name="connsiteY5" fmla="*/ 412955 h 428695"/>
              <a:gd name="connsiteX6" fmla="*/ 325251 w 394077"/>
              <a:gd name="connsiteY6" fmla="*/ 334297 h 428695"/>
              <a:gd name="connsiteX7" fmla="*/ 344915 w 394077"/>
              <a:gd name="connsiteY7" fmla="*/ 294968 h 428695"/>
              <a:gd name="connsiteX8" fmla="*/ 364580 w 394077"/>
              <a:gd name="connsiteY8" fmla="*/ 235975 h 428695"/>
              <a:gd name="connsiteX9" fmla="*/ 394077 w 394077"/>
              <a:gd name="connsiteY9" fmla="*/ 176981 h 428695"/>
              <a:gd name="connsiteX10" fmla="*/ 354748 w 394077"/>
              <a:gd name="connsiteY10" fmla="*/ 137652 h 428695"/>
              <a:gd name="connsiteX11" fmla="*/ 335083 w 394077"/>
              <a:gd name="connsiteY11" fmla="*/ 108155 h 428695"/>
              <a:gd name="connsiteX12" fmla="*/ 305586 w 394077"/>
              <a:gd name="connsiteY12" fmla="*/ 78659 h 428695"/>
              <a:gd name="connsiteX13" fmla="*/ 285922 w 394077"/>
              <a:gd name="connsiteY13" fmla="*/ 19665 h 428695"/>
              <a:gd name="connsiteX14" fmla="*/ 226928 w 394077"/>
              <a:gd name="connsiteY14" fmla="*/ 0 h 428695"/>
              <a:gd name="connsiteX15" fmla="*/ 187599 w 394077"/>
              <a:gd name="connsiteY15" fmla="*/ 9833 h 428695"/>
              <a:gd name="connsiteX16" fmla="*/ 128606 w 394077"/>
              <a:gd name="connsiteY16" fmla="*/ 29497 h 428695"/>
              <a:gd name="connsiteX17" fmla="*/ 99109 w 394077"/>
              <a:gd name="connsiteY17" fmla="*/ 49162 h 428695"/>
              <a:gd name="connsiteX18" fmla="*/ 89277 w 394077"/>
              <a:gd name="connsiteY18" fmla="*/ 78659 h 428695"/>
              <a:gd name="connsiteX19" fmla="*/ 10618 w 394077"/>
              <a:gd name="connsiteY19" fmla="*/ 108155 h 42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4077" h="428695">
                <a:moveTo>
                  <a:pt x="10618" y="108155"/>
                </a:moveTo>
                <a:cubicBezTo>
                  <a:pt x="-4130" y="145845"/>
                  <a:pt x="786" y="239170"/>
                  <a:pt x="786" y="304800"/>
                </a:cubicBezTo>
                <a:cubicBezTo>
                  <a:pt x="786" y="331224"/>
                  <a:pt x="-114" y="359313"/>
                  <a:pt x="10618" y="383459"/>
                </a:cubicBezTo>
                <a:cubicBezTo>
                  <a:pt x="14827" y="392930"/>
                  <a:pt x="30283" y="390014"/>
                  <a:pt x="40115" y="393291"/>
                </a:cubicBezTo>
                <a:cubicBezTo>
                  <a:pt x="53225" y="403123"/>
                  <a:pt x="63109" y="421481"/>
                  <a:pt x="79444" y="422788"/>
                </a:cubicBezTo>
                <a:cubicBezTo>
                  <a:pt x="148129" y="428283"/>
                  <a:pt x="221091" y="436294"/>
                  <a:pt x="285922" y="412955"/>
                </a:cubicBezTo>
                <a:cubicBezTo>
                  <a:pt x="313503" y="403026"/>
                  <a:pt x="312141" y="360516"/>
                  <a:pt x="325251" y="334297"/>
                </a:cubicBezTo>
                <a:cubicBezTo>
                  <a:pt x="331806" y="321187"/>
                  <a:pt x="340280" y="308873"/>
                  <a:pt x="344915" y="294968"/>
                </a:cubicBezTo>
                <a:cubicBezTo>
                  <a:pt x="351470" y="275304"/>
                  <a:pt x="353082" y="253222"/>
                  <a:pt x="364580" y="235975"/>
                </a:cubicBezTo>
                <a:cubicBezTo>
                  <a:pt x="389993" y="197854"/>
                  <a:pt x="380507" y="217688"/>
                  <a:pt x="394077" y="176981"/>
                </a:cubicBezTo>
                <a:cubicBezTo>
                  <a:pt x="372623" y="112623"/>
                  <a:pt x="402420" y="175790"/>
                  <a:pt x="354748" y="137652"/>
                </a:cubicBezTo>
                <a:cubicBezTo>
                  <a:pt x="345520" y="130270"/>
                  <a:pt x="342648" y="117233"/>
                  <a:pt x="335083" y="108155"/>
                </a:cubicBezTo>
                <a:cubicBezTo>
                  <a:pt x="326181" y="97473"/>
                  <a:pt x="315418" y="88491"/>
                  <a:pt x="305586" y="78659"/>
                </a:cubicBezTo>
                <a:cubicBezTo>
                  <a:pt x="299031" y="58994"/>
                  <a:pt x="305587" y="26220"/>
                  <a:pt x="285922" y="19665"/>
                </a:cubicBezTo>
                <a:lnTo>
                  <a:pt x="226928" y="0"/>
                </a:lnTo>
                <a:cubicBezTo>
                  <a:pt x="213818" y="3278"/>
                  <a:pt x="200542" y="5950"/>
                  <a:pt x="187599" y="9833"/>
                </a:cubicBezTo>
                <a:cubicBezTo>
                  <a:pt x="167745" y="15789"/>
                  <a:pt x="128606" y="29497"/>
                  <a:pt x="128606" y="29497"/>
                </a:cubicBezTo>
                <a:cubicBezTo>
                  <a:pt x="118774" y="36052"/>
                  <a:pt x="106491" y="39934"/>
                  <a:pt x="99109" y="49162"/>
                </a:cubicBezTo>
                <a:cubicBezTo>
                  <a:pt x="92635" y="57255"/>
                  <a:pt x="96606" y="71330"/>
                  <a:pt x="89277" y="78659"/>
                </a:cubicBezTo>
                <a:cubicBezTo>
                  <a:pt x="67578" y="100358"/>
                  <a:pt x="25366" y="70465"/>
                  <a:pt x="10618" y="10815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Freeform 21"/>
          <p:cNvSpPr/>
          <p:nvPr/>
        </p:nvSpPr>
        <p:spPr>
          <a:xfrm>
            <a:off x="7950964" y="4342280"/>
            <a:ext cx="772742" cy="624334"/>
          </a:xfrm>
          <a:custGeom>
            <a:avLst/>
            <a:gdLst>
              <a:gd name="connsiteX0" fmla="*/ 514610 w 772742"/>
              <a:gd name="connsiteY0" fmla="*/ 3578 h 624334"/>
              <a:gd name="connsiteX1" fmla="*/ 455617 w 772742"/>
              <a:gd name="connsiteY1" fmla="*/ 23243 h 624334"/>
              <a:gd name="connsiteX2" fmla="*/ 308133 w 772742"/>
              <a:gd name="connsiteY2" fmla="*/ 62572 h 624334"/>
              <a:gd name="connsiteX3" fmla="*/ 258971 w 772742"/>
              <a:gd name="connsiteY3" fmla="*/ 92068 h 624334"/>
              <a:gd name="connsiteX4" fmla="*/ 199978 w 772742"/>
              <a:gd name="connsiteY4" fmla="*/ 101901 h 624334"/>
              <a:gd name="connsiteX5" fmla="*/ 170481 w 772742"/>
              <a:gd name="connsiteY5" fmla="*/ 131397 h 624334"/>
              <a:gd name="connsiteX6" fmla="*/ 140984 w 772742"/>
              <a:gd name="connsiteY6" fmla="*/ 141230 h 624334"/>
              <a:gd name="connsiteX7" fmla="*/ 81991 w 772742"/>
              <a:gd name="connsiteY7" fmla="*/ 190391 h 624334"/>
              <a:gd name="connsiteX8" fmla="*/ 22997 w 772742"/>
              <a:gd name="connsiteY8" fmla="*/ 249385 h 624334"/>
              <a:gd name="connsiteX9" fmla="*/ 13165 w 772742"/>
              <a:gd name="connsiteY9" fmla="*/ 416533 h 624334"/>
              <a:gd name="connsiteX10" fmla="*/ 32830 w 772742"/>
              <a:gd name="connsiteY10" fmla="*/ 446030 h 624334"/>
              <a:gd name="connsiteX11" fmla="*/ 81991 w 772742"/>
              <a:gd name="connsiteY11" fmla="*/ 534520 h 624334"/>
              <a:gd name="connsiteX12" fmla="*/ 111488 w 772742"/>
              <a:gd name="connsiteY12" fmla="*/ 554185 h 624334"/>
              <a:gd name="connsiteX13" fmla="*/ 190146 w 772742"/>
              <a:gd name="connsiteY13" fmla="*/ 573849 h 624334"/>
              <a:gd name="connsiteX14" fmla="*/ 219642 w 772742"/>
              <a:gd name="connsiteY14" fmla="*/ 583681 h 624334"/>
              <a:gd name="connsiteX15" fmla="*/ 603101 w 772742"/>
              <a:gd name="connsiteY15" fmla="*/ 593514 h 624334"/>
              <a:gd name="connsiteX16" fmla="*/ 642430 w 772742"/>
              <a:gd name="connsiteY16" fmla="*/ 623010 h 624334"/>
              <a:gd name="connsiteX17" fmla="*/ 711255 w 772742"/>
              <a:gd name="connsiteY17" fmla="*/ 564017 h 624334"/>
              <a:gd name="connsiteX18" fmla="*/ 740752 w 772742"/>
              <a:gd name="connsiteY18" fmla="*/ 524688 h 624334"/>
              <a:gd name="connsiteX19" fmla="*/ 750584 w 772742"/>
              <a:gd name="connsiteY19" fmla="*/ 249385 h 624334"/>
              <a:gd name="connsiteX20" fmla="*/ 711255 w 772742"/>
              <a:gd name="connsiteY20" fmla="*/ 239552 h 624334"/>
              <a:gd name="connsiteX21" fmla="*/ 681759 w 772742"/>
              <a:gd name="connsiteY21" fmla="*/ 229720 h 624334"/>
              <a:gd name="connsiteX22" fmla="*/ 652262 w 772742"/>
              <a:gd name="connsiteY22" fmla="*/ 210055 h 624334"/>
              <a:gd name="connsiteX23" fmla="*/ 593268 w 772742"/>
              <a:gd name="connsiteY23" fmla="*/ 190391 h 624334"/>
              <a:gd name="connsiteX24" fmla="*/ 563771 w 772742"/>
              <a:gd name="connsiteY24" fmla="*/ 160894 h 624334"/>
              <a:gd name="connsiteX25" fmla="*/ 544107 w 772742"/>
              <a:gd name="connsiteY25" fmla="*/ 101901 h 624334"/>
              <a:gd name="connsiteX26" fmla="*/ 514610 w 772742"/>
              <a:gd name="connsiteY26" fmla="*/ 3578 h 6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2742" h="624334">
                <a:moveTo>
                  <a:pt x="514610" y="3578"/>
                </a:moveTo>
                <a:cubicBezTo>
                  <a:pt x="499862" y="-9532"/>
                  <a:pt x="475428" y="17147"/>
                  <a:pt x="455617" y="23243"/>
                </a:cubicBezTo>
                <a:cubicBezTo>
                  <a:pt x="396942" y="41297"/>
                  <a:pt x="369006" y="47353"/>
                  <a:pt x="308133" y="62572"/>
                </a:cubicBezTo>
                <a:cubicBezTo>
                  <a:pt x="291746" y="72404"/>
                  <a:pt x="276931" y="85537"/>
                  <a:pt x="258971" y="92068"/>
                </a:cubicBezTo>
                <a:cubicBezTo>
                  <a:pt x="240236" y="98881"/>
                  <a:pt x="218195" y="93804"/>
                  <a:pt x="199978" y="101901"/>
                </a:cubicBezTo>
                <a:cubicBezTo>
                  <a:pt x="187272" y="107548"/>
                  <a:pt x="182051" y="123684"/>
                  <a:pt x="170481" y="131397"/>
                </a:cubicBezTo>
                <a:cubicBezTo>
                  <a:pt x="161857" y="137146"/>
                  <a:pt x="150254" y="136595"/>
                  <a:pt x="140984" y="141230"/>
                </a:cubicBezTo>
                <a:cubicBezTo>
                  <a:pt x="106215" y="158615"/>
                  <a:pt x="112434" y="164297"/>
                  <a:pt x="81991" y="190391"/>
                </a:cubicBezTo>
                <a:cubicBezTo>
                  <a:pt x="25078" y="239174"/>
                  <a:pt x="57615" y="197459"/>
                  <a:pt x="22997" y="249385"/>
                </a:cubicBezTo>
                <a:cubicBezTo>
                  <a:pt x="-2576" y="326105"/>
                  <a:pt x="-8216" y="316754"/>
                  <a:pt x="13165" y="416533"/>
                </a:cubicBezTo>
                <a:cubicBezTo>
                  <a:pt x="15641" y="428088"/>
                  <a:pt x="26275" y="436198"/>
                  <a:pt x="32830" y="446030"/>
                </a:cubicBezTo>
                <a:cubicBezTo>
                  <a:pt x="43076" y="476768"/>
                  <a:pt x="53013" y="515201"/>
                  <a:pt x="81991" y="534520"/>
                </a:cubicBezTo>
                <a:cubicBezTo>
                  <a:pt x="91823" y="541075"/>
                  <a:pt x="100919" y="548900"/>
                  <a:pt x="111488" y="554185"/>
                </a:cubicBezTo>
                <a:cubicBezTo>
                  <a:pt x="133963" y="565423"/>
                  <a:pt x="167708" y="568240"/>
                  <a:pt x="190146" y="573849"/>
                </a:cubicBezTo>
                <a:cubicBezTo>
                  <a:pt x="200200" y="576363"/>
                  <a:pt x="209290" y="583188"/>
                  <a:pt x="219642" y="583681"/>
                </a:cubicBezTo>
                <a:cubicBezTo>
                  <a:pt x="347359" y="589763"/>
                  <a:pt x="475281" y="590236"/>
                  <a:pt x="603101" y="593514"/>
                </a:cubicBezTo>
                <a:cubicBezTo>
                  <a:pt x="616211" y="603346"/>
                  <a:pt x="626124" y="621379"/>
                  <a:pt x="642430" y="623010"/>
                </a:cubicBezTo>
                <a:cubicBezTo>
                  <a:pt x="721133" y="630880"/>
                  <a:pt x="691904" y="602719"/>
                  <a:pt x="711255" y="564017"/>
                </a:cubicBezTo>
                <a:cubicBezTo>
                  <a:pt x="718584" y="549360"/>
                  <a:pt x="730920" y="537798"/>
                  <a:pt x="740752" y="524688"/>
                </a:cubicBezTo>
                <a:cubicBezTo>
                  <a:pt x="776158" y="418471"/>
                  <a:pt x="786024" y="412406"/>
                  <a:pt x="750584" y="249385"/>
                </a:cubicBezTo>
                <a:cubicBezTo>
                  <a:pt x="747713" y="236180"/>
                  <a:pt x="724248" y="243264"/>
                  <a:pt x="711255" y="239552"/>
                </a:cubicBezTo>
                <a:cubicBezTo>
                  <a:pt x="701290" y="236705"/>
                  <a:pt x="691591" y="232997"/>
                  <a:pt x="681759" y="229720"/>
                </a:cubicBezTo>
                <a:cubicBezTo>
                  <a:pt x="671927" y="223165"/>
                  <a:pt x="663061" y="214854"/>
                  <a:pt x="652262" y="210055"/>
                </a:cubicBezTo>
                <a:cubicBezTo>
                  <a:pt x="633320" y="201636"/>
                  <a:pt x="593268" y="190391"/>
                  <a:pt x="593268" y="190391"/>
                </a:cubicBezTo>
                <a:cubicBezTo>
                  <a:pt x="583436" y="180559"/>
                  <a:pt x="570524" y="173049"/>
                  <a:pt x="563771" y="160894"/>
                </a:cubicBezTo>
                <a:cubicBezTo>
                  <a:pt x="553705" y="142774"/>
                  <a:pt x="544107" y="101901"/>
                  <a:pt x="544107" y="101901"/>
                </a:cubicBezTo>
                <a:cubicBezTo>
                  <a:pt x="533620" y="28486"/>
                  <a:pt x="529358" y="16688"/>
                  <a:pt x="514610" y="357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Freeform 22"/>
          <p:cNvSpPr/>
          <p:nvPr/>
        </p:nvSpPr>
        <p:spPr>
          <a:xfrm>
            <a:off x="10060859" y="4234836"/>
            <a:ext cx="772742" cy="624334"/>
          </a:xfrm>
          <a:custGeom>
            <a:avLst/>
            <a:gdLst>
              <a:gd name="connsiteX0" fmla="*/ 514610 w 772742"/>
              <a:gd name="connsiteY0" fmla="*/ 3578 h 624334"/>
              <a:gd name="connsiteX1" fmla="*/ 455617 w 772742"/>
              <a:gd name="connsiteY1" fmla="*/ 23243 h 624334"/>
              <a:gd name="connsiteX2" fmla="*/ 308133 w 772742"/>
              <a:gd name="connsiteY2" fmla="*/ 62572 h 624334"/>
              <a:gd name="connsiteX3" fmla="*/ 258971 w 772742"/>
              <a:gd name="connsiteY3" fmla="*/ 92068 h 624334"/>
              <a:gd name="connsiteX4" fmla="*/ 199978 w 772742"/>
              <a:gd name="connsiteY4" fmla="*/ 101901 h 624334"/>
              <a:gd name="connsiteX5" fmla="*/ 170481 w 772742"/>
              <a:gd name="connsiteY5" fmla="*/ 131397 h 624334"/>
              <a:gd name="connsiteX6" fmla="*/ 140984 w 772742"/>
              <a:gd name="connsiteY6" fmla="*/ 141230 h 624334"/>
              <a:gd name="connsiteX7" fmla="*/ 81991 w 772742"/>
              <a:gd name="connsiteY7" fmla="*/ 190391 h 624334"/>
              <a:gd name="connsiteX8" fmla="*/ 22997 w 772742"/>
              <a:gd name="connsiteY8" fmla="*/ 249385 h 624334"/>
              <a:gd name="connsiteX9" fmla="*/ 13165 w 772742"/>
              <a:gd name="connsiteY9" fmla="*/ 416533 h 624334"/>
              <a:gd name="connsiteX10" fmla="*/ 32830 w 772742"/>
              <a:gd name="connsiteY10" fmla="*/ 446030 h 624334"/>
              <a:gd name="connsiteX11" fmla="*/ 81991 w 772742"/>
              <a:gd name="connsiteY11" fmla="*/ 534520 h 624334"/>
              <a:gd name="connsiteX12" fmla="*/ 111488 w 772742"/>
              <a:gd name="connsiteY12" fmla="*/ 554185 h 624334"/>
              <a:gd name="connsiteX13" fmla="*/ 190146 w 772742"/>
              <a:gd name="connsiteY13" fmla="*/ 573849 h 624334"/>
              <a:gd name="connsiteX14" fmla="*/ 219642 w 772742"/>
              <a:gd name="connsiteY14" fmla="*/ 583681 h 624334"/>
              <a:gd name="connsiteX15" fmla="*/ 603101 w 772742"/>
              <a:gd name="connsiteY15" fmla="*/ 593514 h 624334"/>
              <a:gd name="connsiteX16" fmla="*/ 642430 w 772742"/>
              <a:gd name="connsiteY16" fmla="*/ 623010 h 624334"/>
              <a:gd name="connsiteX17" fmla="*/ 711255 w 772742"/>
              <a:gd name="connsiteY17" fmla="*/ 564017 h 624334"/>
              <a:gd name="connsiteX18" fmla="*/ 740752 w 772742"/>
              <a:gd name="connsiteY18" fmla="*/ 524688 h 624334"/>
              <a:gd name="connsiteX19" fmla="*/ 750584 w 772742"/>
              <a:gd name="connsiteY19" fmla="*/ 249385 h 624334"/>
              <a:gd name="connsiteX20" fmla="*/ 711255 w 772742"/>
              <a:gd name="connsiteY20" fmla="*/ 239552 h 624334"/>
              <a:gd name="connsiteX21" fmla="*/ 681759 w 772742"/>
              <a:gd name="connsiteY21" fmla="*/ 229720 h 624334"/>
              <a:gd name="connsiteX22" fmla="*/ 652262 w 772742"/>
              <a:gd name="connsiteY22" fmla="*/ 210055 h 624334"/>
              <a:gd name="connsiteX23" fmla="*/ 593268 w 772742"/>
              <a:gd name="connsiteY23" fmla="*/ 190391 h 624334"/>
              <a:gd name="connsiteX24" fmla="*/ 563771 w 772742"/>
              <a:gd name="connsiteY24" fmla="*/ 160894 h 624334"/>
              <a:gd name="connsiteX25" fmla="*/ 544107 w 772742"/>
              <a:gd name="connsiteY25" fmla="*/ 101901 h 624334"/>
              <a:gd name="connsiteX26" fmla="*/ 514610 w 772742"/>
              <a:gd name="connsiteY26" fmla="*/ 3578 h 6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2742" h="624334">
                <a:moveTo>
                  <a:pt x="514610" y="3578"/>
                </a:moveTo>
                <a:cubicBezTo>
                  <a:pt x="499862" y="-9532"/>
                  <a:pt x="475428" y="17147"/>
                  <a:pt x="455617" y="23243"/>
                </a:cubicBezTo>
                <a:cubicBezTo>
                  <a:pt x="396942" y="41297"/>
                  <a:pt x="369006" y="47353"/>
                  <a:pt x="308133" y="62572"/>
                </a:cubicBezTo>
                <a:cubicBezTo>
                  <a:pt x="291746" y="72404"/>
                  <a:pt x="276931" y="85537"/>
                  <a:pt x="258971" y="92068"/>
                </a:cubicBezTo>
                <a:cubicBezTo>
                  <a:pt x="240236" y="98881"/>
                  <a:pt x="218195" y="93804"/>
                  <a:pt x="199978" y="101901"/>
                </a:cubicBezTo>
                <a:cubicBezTo>
                  <a:pt x="187272" y="107548"/>
                  <a:pt x="182051" y="123684"/>
                  <a:pt x="170481" y="131397"/>
                </a:cubicBezTo>
                <a:cubicBezTo>
                  <a:pt x="161857" y="137146"/>
                  <a:pt x="150254" y="136595"/>
                  <a:pt x="140984" y="141230"/>
                </a:cubicBezTo>
                <a:cubicBezTo>
                  <a:pt x="106215" y="158615"/>
                  <a:pt x="112434" y="164297"/>
                  <a:pt x="81991" y="190391"/>
                </a:cubicBezTo>
                <a:cubicBezTo>
                  <a:pt x="25078" y="239174"/>
                  <a:pt x="57615" y="197459"/>
                  <a:pt x="22997" y="249385"/>
                </a:cubicBezTo>
                <a:cubicBezTo>
                  <a:pt x="-2576" y="326105"/>
                  <a:pt x="-8216" y="316754"/>
                  <a:pt x="13165" y="416533"/>
                </a:cubicBezTo>
                <a:cubicBezTo>
                  <a:pt x="15641" y="428088"/>
                  <a:pt x="26275" y="436198"/>
                  <a:pt x="32830" y="446030"/>
                </a:cubicBezTo>
                <a:cubicBezTo>
                  <a:pt x="43076" y="476768"/>
                  <a:pt x="53013" y="515201"/>
                  <a:pt x="81991" y="534520"/>
                </a:cubicBezTo>
                <a:cubicBezTo>
                  <a:pt x="91823" y="541075"/>
                  <a:pt x="100919" y="548900"/>
                  <a:pt x="111488" y="554185"/>
                </a:cubicBezTo>
                <a:cubicBezTo>
                  <a:pt x="133963" y="565423"/>
                  <a:pt x="167708" y="568240"/>
                  <a:pt x="190146" y="573849"/>
                </a:cubicBezTo>
                <a:cubicBezTo>
                  <a:pt x="200200" y="576363"/>
                  <a:pt x="209290" y="583188"/>
                  <a:pt x="219642" y="583681"/>
                </a:cubicBezTo>
                <a:cubicBezTo>
                  <a:pt x="347359" y="589763"/>
                  <a:pt x="475281" y="590236"/>
                  <a:pt x="603101" y="593514"/>
                </a:cubicBezTo>
                <a:cubicBezTo>
                  <a:pt x="616211" y="603346"/>
                  <a:pt x="626124" y="621379"/>
                  <a:pt x="642430" y="623010"/>
                </a:cubicBezTo>
                <a:cubicBezTo>
                  <a:pt x="721133" y="630880"/>
                  <a:pt x="691904" y="602719"/>
                  <a:pt x="711255" y="564017"/>
                </a:cubicBezTo>
                <a:cubicBezTo>
                  <a:pt x="718584" y="549360"/>
                  <a:pt x="730920" y="537798"/>
                  <a:pt x="740752" y="524688"/>
                </a:cubicBezTo>
                <a:cubicBezTo>
                  <a:pt x="776158" y="418471"/>
                  <a:pt x="786024" y="412406"/>
                  <a:pt x="750584" y="249385"/>
                </a:cubicBezTo>
                <a:cubicBezTo>
                  <a:pt x="747713" y="236180"/>
                  <a:pt x="724248" y="243264"/>
                  <a:pt x="711255" y="239552"/>
                </a:cubicBezTo>
                <a:cubicBezTo>
                  <a:pt x="701290" y="236705"/>
                  <a:pt x="691591" y="232997"/>
                  <a:pt x="681759" y="229720"/>
                </a:cubicBezTo>
                <a:cubicBezTo>
                  <a:pt x="671927" y="223165"/>
                  <a:pt x="663061" y="214854"/>
                  <a:pt x="652262" y="210055"/>
                </a:cubicBezTo>
                <a:cubicBezTo>
                  <a:pt x="633320" y="201636"/>
                  <a:pt x="593268" y="190391"/>
                  <a:pt x="593268" y="190391"/>
                </a:cubicBezTo>
                <a:cubicBezTo>
                  <a:pt x="583436" y="180559"/>
                  <a:pt x="570524" y="173049"/>
                  <a:pt x="563771" y="160894"/>
                </a:cubicBezTo>
                <a:cubicBezTo>
                  <a:pt x="553705" y="142774"/>
                  <a:pt x="544107" y="101901"/>
                  <a:pt x="544107" y="101901"/>
                </a:cubicBezTo>
                <a:cubicBezTo>
                  <a:pt x="533620" y="28486"/>
                  <a:pt x="529358" y="16688"/>
                  <a:pt x="514610" y="357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Freeform 23"/>
          <p:cNvSpPr/>
          <p:nvPr/>
        </p:nvSpPr>
        <p:spPr>
          <a:xfrm>
            <a:off x="11090236" y="4360851"/>
            <a:ext cx="394077" cy="428695"/>
          </a:xfrm>
          <a:custGeom>
            <a:avLst/>
            <a:gdLst>
              <a:gd name="connsiteX0" fmla="*/ 10618 w 394077"/>
              <a:gd name="connsiteY0" fmla="*/ 108155 h 428695"/>
              <a:gd name="connsiteX1" fmla="*/ 786 w 394077"/>
              <a:gd name="connsiteY1" fmla="*/ 304800 h 428695"/>
              <a:gd name="connsiteX2" fmla="*/ 10618 w 394077"/>
              <a:gd name="connsiteY2" fmla="*/ 383459 h 428695"/>
              <a:gd name="connsiteX3" fmla="*/ 40115 w 394077"/>
              <a:gd name="connsiteY3" fmla="*/ 393291 h 428695"/>
              <a:gd name="connsiteX4" fmla="*/ 79444 w 394077"/>
              <a:gd name="connsiteY4" fmla="*/ 422788 h 428695"/>
              <a:gd name="connsiteX5" fmla="*/ 285922 w 394077"/>
              <a:gd name="connsiteY5" fmla="*/ 412955 h 428695"/>
              <a:gd name="connsiteX6" fmla="*/ 325251 w 394077"/>
              <a:gd name="connsiteY6" fmla="*/ 334297 h 428695"/>
              <a:gd name="connsiteX7" fmla="*/ 344915 w 394077"/>
              <a:gd name="connsiteY7" fmla="*/ 294968 h 428695"/>
              <a:gd name="connsiteX8" fmla="*/ 364580 w 394077"/>
              <a:gd name="connsiteY8" fmla="*/ 235975 h 428695"/>
              <a:gd name="connsiteX9" fmla="*/ 394077 w 394077"/>
              <a:gd name="connsiteY9" fmla="*/ 176981 h 428695"/>
              <a:gd name="connsiteX10" fmla="*/ 354748 w 394077"/>
              <a:gd name="connsiteY10" fmla="*/ 137652 h 428695"/>
              <a:gd name="connsiteX11" fmla="*/ 335083 w 394077"/>
              <a:gd name="connsiteY11" fmla="*/ 108155 h 428695"/>
              <a:gd name="connsiteX12" fmla="*/ 305586 w 394077"/>
              <a:gd name="connsiteY12" fmla="*/ 78659 h 428695"/>
              <a:gd name="connsiteX13" fmla="*/ 285922 w 394077"/>
              <a:gd name="connsiteY13" fmla="*/ 19665 h 428695"/>
              <a:gd name="connsiteX14" fmla="*/ 226928 w 394077"/>
              <a:gd name="connsiteY14" fmla="*/ 0 h 428695"/>
              <a:gd name="connsiteX15" fmla="*/ 187599 w 394077"/>
              <a:gd name="connsiteY15" fmla="*/ 9833 h 428695"/>
              <a:gd name="connsiteX16" fmla="*/ 128606 w 394077"/>
              <a:gd name="connsiteY16" fmla="*/ 29497 h 428695"/>
              <a:gd name="connsiteX17" fmla="*/ 99109 w 394077"/>
              <a:gd name="connsiteY17" fmla="*/ 49162 h 428695"/>
              <a:gd name="connsiteX18" fmla="*/ 89277 w 394077"/>
              <a:gd name="connsiteY18" fmla="*/ 78659 h 428695"/>
              <a:gd name="connsiteX19" fmla="*/ 10618 w 394077"/>
              <a:gd name="connsiteY19" fmla="*/ 108155 h 42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4077" h="428695">
                <a:moveTo>
                  <a:pt x="10618" y="108155"/>
                </a:moveTo>
                <a:cubicBezTo>
                  <a:pt x="-4130" y="145845"/>
                  <a:pt x="786" y="239170"/>
                  <a:pt x="786" y="304800"/>
                </a:cubicBezTo>
                <a:cubicBezTo>
                  <a:pt x="786" y="331224"/>
                  <a:pt x="-114" y="359313"/>
                  <a:pt x="10618" y="383459"/>
                </a:cubicBezTo>
                <a:cubicBezTo>
                  <a:pt x="14827" y="392930"/>
                  <a:pt x="30283" y="390014"/>
                  <a:pt x="40115" y="393291"/>
                </a:cubicBezTo>
                <a:cubicBezTo>
                  <a:pt x="53225" y="403123"/>
                  <a:pt x="63109" y="421481"/>
                  <a:pt x="79444" y="422788"/>
                </a:cubicBezTo>
                <a:cubicBezTo>
                  <a:pt x="148129" y="428283"/>
                  <a:pt x="221091" y="436294"/>
                  <a:pt x="285922" y="412955"/>
                </a:cubicBezTo>
                <a:cubicBezTo>
                  <a:pt x="313503" y="403026"/>
                  <a:pt x="312141" y="360516"/>
                  <a:pt x="325251" y="334297"/>
                </a:cubicBezTo>
                <a:cubicBezTo>
                  <a:pt x="331806" y="321187"/>
                  <a:pt x="340280" y="308873"/>
                  <a:pt x="344915" y="294968"/>
                </a:cubicBezTo>
                <a:cubicBezTo>
                  <a:pt x="351470" y="275304"/>
                  <a:pt x="353082" y="253222"/>
                  <a:pt x="364580" y="235975"/>
                </a:cubicBezTo>
                <a:cubicBezTo>
                  <a:pt x="389993" y="197854"/>
                  <a:pt x="380507" y="217688"/>
                  <a:pt x="394077" y="176981"/>
                </a:cubicBezTo>
                <a:cubicBezTo>
                  <a:pt x="372623" y="112623"/>
                  <a:pt x="402420" y="175790"/>
                  <a:pt x="354748" y="137652"/>
                </a:cubicBezTo>
                <a:cubicBezTo>
                  <a:pt x="345520" y="130270"/>
                  <a:pt x="342648" y="117233"/>
                  <a:pt x="335083" y="108155"/>
                </a:cubicBezTo>
                <a:cubicBezTo>
                  <a:pt x="326181" y="97473"/>
                  <a:pt x="315418" y="88491"/>
                  <a:pt x="305586" y="78659"/>
                </a:cubicBezTo>
                <a:cubicBezTo>
                  <a:pt x="299031" y="58994"/>
                  <a:pt x="305587" y="26220"/>
                  <a:pt x="285922" y="19665"/>
                </a:cubicBezTo>
                <a:lnTo>
                  <a:pt x="226928" y="0"/>
                </a:lnTo>
                <a:cubicBezTo>
                  <a:pt x="213818" y="3278"/>
                  <a:pt x="200542" y="5950"/>
                  <a:pt x="187599" y="9833"/>
                </a:cubicBezTo>
                <a:cubicBezTo>
                  <a:pt x="167745" y="15789"/>
                  <a:pt x="128606" y="29497"/>
                  <a:pt x="128606" y="29497"/>
                </a:cubicBezTo>
                <a:cubicBezTo>
                  <a:pt x="118774" y="36052"/>
                  <a:pt x="106491" y="39934"/>
                  <a:pt x="99109" y="49162"/>
                </a:cubicBezTo>
                <a:cubicBezTo>
                  <a:pt x="92635" y="57255"/>
                  <a:pt x="96606" y="71330"/>
                  <a:pt x="89277" y="78659"/>
                </a:cubicBezTo>
                <a:cubicBezTo>
                  <a:pt x="67578" y="100358"/>
                  <a:pt x="25366" y="70465"/>
                  <a:pt x="10618" y="10815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Freeform 24"/>
          <p:cNvSpPr/>
          <p:nvPr/>
        </p:nvSpPr>
        <p:spPr>
          <a:xfrm>
            <a:off x="11602040" y="4287327"/>
            <a:ext cx="462116" cy="524324"/>
          </a:xfrm>
          <a:custGeom>
            <a:avLst/>
            <a:gdLst>
              <a:gd name="connsiteX0" fmla="*/ 235974 w 462116"/>
              <a:gd name="connsiteY0" fmla="*/ 3215 h 524324"/>
              <a:gd name="connsiteX1" fmla="*/ 186813 w 462116"/>
              <a:gd name="connsiteY1" fmla="*/ 32712 h 524324"/>
              <a:gd name="connsiteX2" fmla="*/ 117987 w 462116"/>
              <a:gd name="connsiteY2" fmla="*/ 72041 h 524324"/>
              <a:gd name="connsiteX3" fmla="*/ 88491 w 462116"/>
              <a:gd name="connsiteY3" fmla="*/ 81873 h 524324"/>
              <a:gd name="connsiteX4" fmla="*/ 9833 w 462116"/>
              <a:gd name="connsiteY4" fmla="*/ 170363 h 524324"/>
              <a:gd name="connsiteX5" fmla="*/ 0 w 462116"/>
              <a:gd name="connsiteY5" fmla="*/ 199860 h 524324"/>
              <a:gd name="connsiteX6" fmla="*/ 49162 w 462116"/>
              <a:gd name="connsiteY6" fmla="*/ 317847 h 524324"/>
              <a:gd name="connsiteX7" fmla="*/ 98323 w 462116"/>
              <a:gd name="connsiteY7" fmla="*/ 376841 h 524324"/>
              <a:gd name="connsiteX8" fmla="*/ 127820 w 462116"/>
              <a:gd name="connsiteY8" fmla="*/ 445666 h 524324"/>
              <a:gd name="connsiteX9" fmla="*/ 147484 w 462116"/>
              <a:gd name="connsiteY9" fmla="*/ 475163 h 524324"/>
              <a:gd name="connsiteX10" fmla="*/ 235974 w 462116"/>
              <a:gd name="connsiteY10" fmla="*/ 524324 h 524324"/>
              <a:gd name="connsiteX11" fmla="*/ 304800 w 462116"/>
              <a:gd name="connsiteY11" fmla="*/ 484995 h 524324"/>
              <a:gd name="connsiteX12" fmla="*/ 334297 w 462116"/>
              <a:gd name="connsiteY12" fmla="*/ 455499 h 524324"/>
              <a:gd name="connsiteX13" fmla="*/ 393291 w 462116"/>
              <a:gd name="connsiteY13" fmla="*/ 435834 h 524324"/>
              <a:gd name="connsiteX14" fmla="*/ 462116 w 462116"/>
              <a:gd name="connsiteY14" fmla="*/ 367008 h 524324"/>
              <a:gd name="connsiteX15" fmla="*/ 452284 w 462116"/>
              <a:gd name="connsiteY15" fmla="*/ 239189 h 524324"/>
              <a:gd name="connsiteX16" fmla="*/ 422787 w 462116"/>
              <a:gd name="connsiteY16" fmla="*/ 219524 h 524324"/>
              <a:gd name="connsiteX17" fmla="*/ 373626 w 462116"/>
              <a:gd name="connsiteY17" fmla="*/ 180195 h 524324"/>
              <a:gd name="connsiteX18" fmla="*/ 363794 w 462116"/>
              <a:gd name="connsiteY18" fmla="*/ 150699 h 524324"/>
              <a:gd name="connsiteX19" fmla="*/ 304800 w 462116"/>
              <a:gd name="connsiteY19" fmla="*/ 101537 h 524324"/>
              <a:gd name="connsiteX20" fmla="*/ 275303 w 462116"/>
              <a:gd name="connsiteY20" fmla="*/ 42544 h 524324"/>
              <a:gd name="connsiteX21" fmla="*/ 245807 w 462116"/>
              <a:gd name="connsiteY21" fmla="*/ 22879 h 524324"/>
              <a:gd name="connsiteX22" fmla="*/ 235974 w 462116"/>
              <a:gd name="connsiteY22" fmla="*/ 3215 h 52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2116" h="524324">
                <a:moveTo>
                  <a:pt x="235974" y="3215"/>
                </a:moveTo>
                <a:cubicBezTo>
                  <a:pt x="226142" y="4854"/>
                  <a:pt x="203019" y="22584"/>
                  <a:pt x="186813" y="32712"/>
                </a:cubicBezTo>
                <a:cubicBezTo>
                  <a:pt x="150911" y="55151"/>
                  <a:pt x="160703" y="53734"/>
                  <a:pt x="117987" y="72041"/>
                </a:cubicBezTo>
                <a:cubicBezTo>
                  <a:pt x="108461" y="76124"/>
                  <a:pt x="98323" y="78596"/>
                  <a:pt x="88491" y="81873"/>
                </a:cubicBezTo>
                <a:cubicBezTo>
                  <a:pt x="62426" y="107937"/>
                  <a:pt x="27380" y="135269"/>
                  <a:pt x="9833" y="170363"/>
                </a:cubicBezTo>
                <a:cubicBezTo>
                  <a:pt x="5198" y="179633"/>
                  <a:pt x="3278" y="190028"/>
                  <a:pt x="0" y="199860"/>
                </a:cubicBezTo>
                <a:cubicBezTo>
                  <a:pt x="16943" y="267628"/>
                  <a:pt x="3789" y="227101"/>
                  <a:pt x="49162" y="317847"/>
                </a:cubicBezTo>
                <a:cubicBezTo>
                  <a:pt x="74111" y="367746"/>
                  <a:pt x="56630" y="349045"/>
                  <a:pt x="98323" y="376841"/>
                </a:cubicBezTo>
                <a:cubicBezTo>
                  <a:pt x="109354" y="409935"/>
                  <a:pt x="108379" y="411644"/>
                  <a:pt x="127820" y="445666"/>
                </a:cubicBezTo>
                <a:cubicBezTo>
                  <a:pt x="133683" y="455926"/>
                  <a:pt x="138591" y="467382"/>
                  <a:pt x="147484" y="475163"/>
                </a:cubicBezTo>
                <a:cubicBezTo>
                  <a:pt x="189094" y="511572"/>
                  <a:pt x="195462" y="510820"/>
                  <a:pt x="235974" y="524324"/>
                </a:cubicBezTo>
                <a:cubicBezTo>
                  <a:pt x="274858" y="511363"/>
                  <a:pt x="266919" y="517464"/>
                  <a:pt x="304800" y="484995"/>
                </a:cubicBezTo>
                <a:cubicBezTo>
                  <a:pt x="315357" y="475946"/>
                  <a:pt x="322142" y="462252"/>
                  <a:pt x="334297" y="455499"/>
                </a:cubicBezTo>
                <a:cubicBezTo>
                  <a:pt x="352417" y="445432"/>
                  <a:pt x="393291" y="435834"/>
                  <a:pt x="393291" y="435834"/>
                </a:cubicBezTo>
                <a:cubicBezTo>
                  <a:pt x="460907" y="390756"/>
                  <a:pt x="444811" y="418926"/>
                  <a:pt x="462116" y="367008"/>
                </a:cubicBezTo>
                <a:cubicBezTo>
                  <a:pt x="458839" y="324402"/>
                  <a:pt x="463294" y="280478"/>
                  <a:pt x="452284" y="239189"/>
                </a:cubicBezTo>
                <a:cubicBezTo>
                  <a:pt x="449239" y="227771"/>
                  <a:pt x="431143" y="227880"/>
                  <a:pt x="422787" y="219524"/>
                </a:cubicBezTo>
                <a:cubicBezTo>
                  <a:pt x="378314" y="175051"/>
                  <a:pt x="431051" y="199338"/>
                  <a:pt x="373626" y="180195"/>
                </a:cubicBezTo>
                <a:cubicBezTo>
                  <a:pt x="370349" y="170363"/>
                  <a:pt x="369543" y="159322"/>
                  <a:pt x="363794" y="150699"/>
                </a:cubicBezTo>
                <a:cubicBezTo>
                  <a:pt x="348653" y="127988"/>
                  <a:pt x="326565" y="116047"/>
                  <a:pt x="304800" y="101537"/>
                </a:cubicBezTo>
                <a:cubicBezTo>
                  <a:pt x="296803" y="77545"/>
                  <a:pt x="294364" y="61605"/>
                  <a:pt x="275303" y="42544"/>
                </a:cubicBezTo>
                <a:cubicBezTo>
                  <a:pt x="266947" y="34188"/>
                  <a:pt x="255639" y="29434"/>
                  <a:pt x="245807" y="22879"/>
                </a:cubicBezTo>
                <a:cubicBezTo>
                  <a:pt x="234938" y="-9726"/>
                  <a:pt x="245806" y="1576"/>
                  <a:pt x="235974" y="321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Freeform 25"/>
          <p:cNvSpPr/>
          <p:nvPr/>
        </p:nvSpPr>
        <p:spPr>
          <a:xfrm>
            <a:off x="10104707" y="5111921"/>
            <a:ext cx="772742" cy="624334"/>
          </a:xfrm>
          <a:custGeom>
            <a:avLst/>
            <a:gdLst>
              <a:gd name="connsiteX0" fmla="*/ 514610 w 772742"/>
              <a:gd name="connsiteY0" fmla="*/ 3578 h 624334"/>
              <a:gd name="connsiteX1" fmla="*/ 455617 w 772742"/>
              <a:gd name="connsiteY1" fmla="*/ 23243 h 624334"/>
              <a:gd name="connsiteX2" fmla="*/ 308133 w 772742"/>
              <a:gd name="connsiteY2" fmla="*/ 62572 h 624334"/>
              <a:gd name="connsiteX3" fmla="*/ 258971 w 772742"/>
              <a:gd name="connsiteY3" fmla="*/ 92068 h 624334"/>
              <a:gd name="connsiteX4" fmla="*/ 199978 w 772742"/>
              <a:gd name="connsiteY4" fmla="*/ 101901 h 624334"/>
              <a:gd name="connsiteX5" fmla="*/ 170481 w 772742"/>
              <a:gd name="connsiteY5" fmla="*/ 131397 h 624334"/>
              <a:gd name="connsiteX6" fmla="*/ 140984 w 772742"/>
              <a:gd name="connsiteY6" fmla="*/ 141230 h 624334"/>
              <a:gd name="connsiteX7" fmla="*/ 81991 w 772742"/>
              <a:gd name="connsiteY7" fmla="*/ 190391 h 624334"/>
              <a:gd name="connsiteX8" fmla="*/ 22997 w 772742"/>
              <a:gd name="connsiteY8" fmla="*/ 249385 h 624334"/>
              <a:gd name="connsiteX9" fmla="*/ 13165 w 772742"/>
              <a:gd name="connsiteY9" fmla="*/ 416533 h 624334"/>
              <a:gd name="connsiteX10" fmla="*/ 32830 w 772742"/>
              <a:gd name="connsiteY10" fmla="*/ 446030 h 624334"/>
              <a:gd name="connsiteX11" fmla="*/ 81991 w 772742"/>
              <a:gd name="connsiteY11" fmla="*/ 534520 h 624334"/>
              <a:gd name="connsiteX12" fmla="*/ 111488 w 772742"/>
              <a:gd name="connsiteY12" fmla="*/ 554185 h 624334"/>
              <a:gd name="connsiteX13" fmla="*/ 190146 w 772742"/>
              <a:gd name="connsiteY13" fmla="*/ 573849 h 624334"/>
              <a:gd name="connsiteX14" fmla="*/ 219642 w 772742"/>
              <a:gd name="connsiteY14" fmla="*/ 583681 h 624334"/>
              <a:gd name="connsiteX15" fmla="*/ 603101 w 772742"/>
              <a:gd name="connsiteY15" fmla="*/ 593514 h 624334"/>
              <a:gd name="connsiteX16" fmla="*/ 642430 w 772742"/>
              <a:gd name="connsiteY16" fmla="*/ 623010 h 624334"/>
              <a:gd name="connsiteX17" fmla="*/ 711255 w 772742"/>
              <a:gd name="connsiteY17" fmla="*/ 564017 h 624334"/>
              <a:gd name="connsiteX18" fmla="*/ 740752 w 772742"/>
              <a:gd name="connsiteY18" fmla="*/ 524688 h 624334"/>
              <a:gd name="connsiteX19" fmla="*/ 750584 w 772742"/>
              <a:gd name="connsiteY19" fmla="*/ 249385 h 624334"/>
              <a:gd name="connsiteX20" fmla="*/ 711255 w 772742"/>
              <a:gd name="connsiteY20" fmla="*/ 239552 h 624334"/>
              <a:gd name="connsiteX21" fmla="*/ 681759 w 772742"/>
              <a:gd name="connsiteY21" fmla="*/ 229720 h 624334"/>
              <a:gd name="connsiteX22" fmla="*/ 652262 w 772742"/>
              <a:gd name="connsiteY22" fmla="*/ 210055 h 624334"/>
              <a:gd name="connsiteX23" fmla="*/ 593268 w 772742"/>
              <a:gd name="connsiteY23" fmla="*/ 190391 h 624334"/>
              <a:gd name="connsiteX24" fmla="*/ 563771 w 772742"/>
              <a:gd name="connsiteY24" fmla="*/ 160894 h 624334"/>
              <a:gd name="connsiteX25" fmla="*/ 544107 w 772742"/>
              <a:gd name="connsiteY25" fmla="*/ 101901 h 624334"/>
              <a:gd name="connsiteX26" fmla="*/ 514610 w 772742"/>
              <a:gd name="connsiteY26" fmla="*/ 3578 h 6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2742" h="624334">
                <a:moveTo>
                  <a:pt x="514610" y="3578"/>
                </a:moveTo>
                <a:cubicBezTo>
                  <a:pt x="499862" y="-9532"/>
                  <a:pt x="475428" y="17147"/>
                  <a:pt x="455617" y="23243"/>
                </a:cubicBezTo>
                <a:cubicBezTo>
                  <a:pt x="396942" y="41297"/>
                  <a:pt x="369006" y="47353"/>
                  <a:pt x="308133" y="62572"/>
                </a:cubicBezTo>
                <a:cubicBezTo>
                  <a:pt x="291746" y="72404"/>
                  <a:pt x="276931" y="85537"/>
                  <a:pt x="258971" y="92068"/>
                </a:cubicBezTo>
                <a:cubicBezTo>
                  <a:pt x="240236" y="98881"/>
                  <a:pt x="218195" y="93804"/>
                  <a:pt x="199978" y="101901"/>
                </a:cubicBezTo>
                <a:cubicBezTo>
                  <a:pt x="187272" y="107548"/>
                  <a:pt x="182051" y="123684"/>
                  <a:pt x="170481" y="131397"/>
                </a:cubicBezTo>
                <a:cubicBezTo>
                  <a:pt x="161857" y="137146"/>
                  <a:pt x="150254" y="136595"/>
                  <a:pt x="140984" y="141230"/>
                </a:cubicBezTo>
                <a:cubicBezTo>
                  <a:pt x="106215" y="158615"/>
                  <a:pt x="112434" y="164297"/>
                  <a:pt x="81991" y="190391"/>
                </a:cubicBezTo>
                <a:cubicBezTo>
                  <a:pt x="25078" y="239174"/>
                  <a:pt x="57615" y="197459"/>
                  <a:pt x="22997" y="249385"/>
                </a:cubicBezTo>
                <a:cubicBezTo>
                  <a:pt x="-2576" y="326105"/>
                  <a:pt x="-8216" y="316754"/>
                  <a:pt x="13165" y="416533"/>
                </a:cubicBezTo>
                <a:cubicBezTo>
                  <a:pt x="15641" y="428088"/>
                  <a:pt x="26275" y="436198"/>
                  <a:pt x="32830" y="446030"/>
                </a:cubicBezTo>
                <a:cubicBezTo>
                  <a:pt x="43076" y="476768"/>
                  <a:pt x="53013" y="515201"/>
                  <a:pt x="81991" y="534520"/>
                </a:cubicBezTo>
                <a:cubicBezTo>
                  <a:pt x="91823" y="541075"/>
                  <a:pt x="100919" y="548900"/>
                  <a:pt x="111488" y="554185"/>
                </a:cubicBezTo>
                <a:cubicBezTo>
                  <a:pt x="133963" y="565423"/>
                  <a:pt x="167708" y="568240"/>
                  <a:pt x="190146" y="573849"/>
                </a:cubicBezTo>
                <a:cubicBezTo>
                  <a:pt x="200200" y="576363"/>
                  <a:pt x="209290" y="583188"/>
                  <a:pt x="219642" y="583681"/>
                </a:cubicBezTo>
                <a:cubicBezTo>
                  <a:pt x="347359" y="589763"/>
                  <a:pt x="475281" y="590236"/>
                  <a:pt x="603101" y="593514"/>
                </a:cubicBezTo>
                <a:cubicBezTo>
                  <a:pt x="616211" y="603346"/>
                  <a:pt x="626124" y="621379"/>
                  <a:pt x="642430" y="623010"/>
                </a:cubicBezTo>
                <a:cubicBezTo>
                  <a:pt x="721133" y="630880"/>
                  <a:pt x="691904" y="602719"/>
                  <a:pt x="711255" y="564017"/>
                </a:cubicBezTo>
                <a:cubicBezTo>
                  <a:pt x="718584" y="549360"/>
                  <a:pt x="730920" y="537798"/>
                  <a:pt x="740752" y="524688"/>
                </a:cubicBezTo>
                <a:cubicBezTo>
                  <a:pt x="776158" y="418471"/>
                  <a:pt x="786024" y="412406"/>
                  <a:pt x="750584" y="249385"/>
                </a:cubicBezTo>
                <a:cubicBezTo>
                  <a:pt x="747713" y="236180"/>
                  <a:pt x="724248" y="243264"/>
                  <a:pt x="711255" y="239552"/>
                </a:cubicBezTo>
                <a:cubicBezTo>
                  <a:pt x="701290" y="236705"/>
                  <a:pt x="691591" y="232997"/>
                  <a:pt x="681759" y="229720"/>
                </a:cubicBezTo>
                <a:cubicBezTo>
                  <a:pt x="671927" y="223165"/>
                  <a:pt x="663061" y="214854"/>
                  <a:pt x="652262" y="210055"/>
                </a:cubicBezTo>
                <a:cubicBezTo>
                  <a:pt x="633320" y="201636"/>
                  <a:pt x="593268" y="190391"/>
                  <a:pt x="593268" y="190391"/>
                </a:cubicBezTo>
                <a:cubicBezTo>
                  <a:pt x="583436" y="180559"/>
                  <a:pt x="570524" y="173049"/>
                  <a:pt x="563771" y="160894"/>
                </a:cubicBezTo>
                <a:cubicBezTo>
                  <a:pt x="553705" y="142774"/>
                  <a:pt x="544107" y="101901"/>
                  <a:pt x="544107" y="101901"/>
                </a:cubicBezTo>
                <a:cubicBezTo>
                  <a:pt x="533620" y="28486"/>
                  <a:pt x="529358" y="16688"/>
                  <a:pt x="514610" y="357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Freeform 26"/>
          <p:cNvSpPr/>
          <p:nvPr/>
        </p:nvSpPr>
        <p:spPr>
          <a:xfrm>
            <a:off x="11134084" y="5237936"/>
            <a:ext cx="394077" cy="428695"/>
          </a:xfrm>
          <a:custGeom>
            <a:avLst/>
            <a:gdLst>
              <a:gd name="connsiteX0" fmla="*/ 10618 w 394077"/>
              <a:gd name="connsiteY0" fmla="*/ 108155 h 428695"/>
              <a:gd name="connsiteX1" fmla="*/ 786 w 394077"/>
              <a:gd name="connsiteY1" fmla="*/ 304800 h 428695"/>
              <a:gd name="connsiteX2" fmla="*/ 10618 w 394077"/>
              <a:gd name="connsiteY2" fmla="*/ 383459 h 428695"/>
              <a:gd name="connsiteX3" fmla="*/ 40115 w 394077"/>
              <a:gd name="connsiteY3" fmla="*/ 393291 h 428695"/>
              <a:gd name="connsiteX4" fmla="*/ 79444 w 394077"/>
              <a:gd name="connsiteY4" fmla="*/ 422788 h 428695"/>
              <a:gd name="connsiteX5" fmla="*/ 285922 w 394077"/>
              <a:gd name="connsiteY5" fmla="*/ 412955 h 428695"/>
              <a:gd name="connsiteX6" fmla="*/ 325251 w 394077"/>
              <a:gd name="connsiteY6" fmla="*/ 334297 h 428695"/>
              <a:gd name="connsiteX7" fmla="*/ 344915 w 394077"/>
              <a:gd name="connsiteY7" fmla="*/ 294968 h 428695"/>
              <a:gd name="connsiteX8" fmla="*/ 364580 w 394077"/>
              <a:gd name="connsiteY8" fmla="*/ 235975 h 428695"/>
              <a:gd name="connsiteX9" fmla="*/ 394077 w 394077"/>
              <a:gd name="connsiteY9" fmla="*/ 176981 h 428695"/>
              <a:gd name="connsiteX10" fmla="*/ 354748 w 394077"/>
              <a:gd name="connsiteY10" fmla="*/ 137652 h 428695"/>
              <a:gd name="connsiteX11" fmla="*/ 335083 w 394077"/>
              <a:gd name="connsiteY11" fmla="*/ 108155 h 428695"/>
              <a:gd name="connsiteX12" fmla="*/ 305586 w 394077"/>
              <a:gd name="connsiteY12" fmla="*/ 78659 h 428695"/>
              <a:gd name="connsiteX13" fmla="*/ 285922 w 394077"/>
              <a:gd name="connsiteY13" fmla="*/ 19665 h 428695"/>
              <a:gd name="connsiteX14" fmla="*/ 226928 w 394077"/>
              <a:gd name="connsiteY14" fmla="*/ 0 h 428695"/>
              <a:gd name="connsiteX15" fmla="*/ 187599 w 394077"/>
              <a:gd name="connsiteY15" fmla="*/ 9833 h 428695"/>
              <a:gd name="connsiteX16" fmla="*/ 128606 w 394077"/>
              <a:gd name="connsiteY16" fmla="*/ 29497 h 428695"/>
              <a:gd name="connsiteX17" fmla="*/ 99109 w 394077"/>
              <a:gd name="connsiteY17" fmla="*/ 49162 h 428695"/>
              <a:gd name="connsiteX18" fmla="*/ 89277 w 394077"/>
              <a:gd name="connsiteY18" fmla="*/ 78659 h 428695"/>
              <a:gd name="connsiteX19" fmla="*/ 10618 w 394077"/>
              <a:gd name="connsiteY19" fmla="*/ 108155 h 42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4077" h="428695">
                <a:moveTo>
                  <a:pt x="10618" y="108155"/>
                </a:moveTo>
                <a:cubicBezTo>
                  <a:pt x="-4130" y="145845"/>
                  <a:pt x="786" y="239170"/>
                  <a:pt x="786" y="304800"/>
                </a:cubicBezTo>
                <a:cubicBezTo>
                  <a:pt x="786" y="331224"/>
                  <a:pt x="-114" y="359313"/>
                  <a:pt x="10618" y="383459"/>
                </a:cubicBezTo>
                <a:cubicBezTo>
                  <a:pt x="14827" y="392930"/>
                  <a:pt x="30283" y="390014"/>
                  <a:pt x="40115" y="393291"/>
                </a:cubicBezTo>
                <a:cubicBezTo>
                  <a:pt x="53225" y="403123"/>
                  <a:pt x="63109" y="421481"/>
                  <a:pt x="79444" y="422788"/>
                </a:cubicBezTo>
                <a:cubicBezTo>
                  <a:pt x="148129" y="428283"/>
                  <a:pt x="221091" y="436294"/>
                  <a:pt x="285922" y="412955"/>
                </a:cubicBezTo>
                <a:cubicBezTo>
                  <a:pt x="313503" y="403026"/>
                  <a:pt x="312141" y="360516"/>
                  <a:pt x="325251" y="334297"/>
                </a:cubicBezTo>
                <a:cubicBezTo>
                  <a:pt x="331806" y="321187"/>
                  <a:pt x="340280" y="308873"/>
                  <a:pt x="344915" y="294968"/>
                </a:cubicBezTo>
                <a:cubicBezTo>
                  <a:pt x="351470" y="275304"/>
                  <a:pt x="353082" y="253222"/>
                  <a:pt x="364580" y="235975"/>
                </a:cubicBezTo>
                <a:cubicBezTo>
                  <a:pt x="389993" y="197854"/>
                  <a:pt x="380507" y="217688"/>
                  <a:pt x="394077" y="176981"/>
                </a:cubicBezTo>
                <a:cubicBezTo>
                  <a:pt x="372623" y="112623"/>
                  <a:pt x="402420" y="175790"/>
                  <a:pt x="354748" y="137652"/>
                </a:cubicBezTo>
                <a:cubicBezTo>
                  <a:pt x="345520" y="130270"/>
                  <a:pt x="342648" y="117233"/>
                  <a:pt x="335083" y="108155"/>
                </a:cubicBezTo>
                <a:cubicBezTo>
                  <a:pt x="326181" y="97473"/>
                  <a:pt x="315418" y="88491"/>
                  <a:pt x="305586" y="78659"/>
                </a:cubicBezTo>
                <a:cubicBezTo>
                  <a:pt x="299031" y="58994"/>
                  <a:pt x="305587" y="26220"/>
                  <a:pt x="285922" y="19665"/>
                </a:cubicBezTo>
                <a:lnTo>
                  <a:pt x="226928" y="0"/>
                </a:lnTo>
                <a:cubicBezTo>
                  <a:pt x="213818" y="3278"/>
                  <a:pt x="200542" y="5950"/>
                  <a:pt x="187599" y="9833"/>
                </a:cubicBezTo>
                <a:cubicBezTo>
                  <a:pt x="167745" y="15789"/>
                  <a:pt x="128606" y="29497"/>
                  <a:pt x="128606" y="29497"/>
                </a:cubicBezTo>
                <a:cubicBezTo>
                  <a:pt x="118774" y="36052"/>
                  <a:pt x="106491" y="39934"/>
                  <a:pt x="99109" y="49162"/>
                </a:cubicBezTo>
                <a:cubicBezTo>
                  <a:pt x="92635" y="57255"/>
                  <a:pt x="96606" y="71330"/>
                  <a:pt x="89277" y="78659"/>
                </a:cubicBezTo>
                <a:cubicBezTo>
                  <a:pt x="67578" y="100358"/>
                  <a:pt x="25366" y="70465"/>
                  <a:pt x="10618" y="10815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8" name="Freeform 27"/>
          <p:cNvSpPr/>
          <p:nvPr/>
        </p:nvSpPr>
        <p:spPr>
          <a:xfrm>
            <a:off x="11645888" y="5164412"/>
            <a:ext cx="462116" cy="524324"/>
          </a:xfrm>
          <a:custGeom>
            <a:avLst/>
            <a:gdLst>
              <a:gd name="connsiteX0" fmla="*/ 235974 w 462116"/>
              <a:gd name="connsiteY0" fmla="*/ 3215 h 524324"/>
              <a:gd name="connsiteX1" fmla="*/ 186813 w 462116"/>
              <a:gd name="connsiteY1" fmla="*/ 32712 h 524324"/>
              <a:gd name="connsiteX2" fmla="*/ 117987 w 462116"/>
              <a:gd name="connsiteY2" fmla="*/ 72041 h 524324"/>
              <a:gd name="connsiteX3" fmla="*/ 88491 w 462116"/>
              <a:gd name="connsiteY3" fmla="*/ 81873 h 524324"/>
              <a:gd name="connsiteX4" fmla="*/ 9833 w 462116"/>
              <a:gd name="connsiteY4" fmla="*/ 170363 h 524324"/>
              <a:gd name="connsiteX5" fmla="*/ 0 w 462116"/>
              <a:gd name="connsiteY5" fmla="*/ 199860 h 524324"/>
              <a:gd name="connsiteX6" fmla="*/ 49162 w 462116"/>
              <a:gd name="connsiteY6" fmla="*/ 317847 h 524324"/>
              <a:gd name="connsiteX7" fmla="*/ 98323 w 462116"/>
              <a:gd name="connsiteY7" fmla="*/ 376841 h 524324"/>
              <a:gd name="connsiteX8" fmla="*/ 127820 w 462116"/>
              <a:gd name="connsiteY8" fmla="*/ 445666 h 524324"/>
              <a:gd name="connsiteX9" fmla="*/ 147484 w 462116"/>
              <a:gd name="connsiteY9" fmla="*/ 475163 h 524324"/>
              <a:gd name="connsiteX10" fmla="*/ 235974 w 462116"/>
              <a:gd name="connsiteY10" fmla="*/ 524324 h 524324"/>
              <a:gd name="connsiteX11" fmla="*/ 304800 w 462116"/>
              <a:gd name="connsiteY11" fmla="*/ 484995 h 524324"/>
              <a:gd name="connsiteX12" fmla="*/ 334297 w 462116"/>
              <a:gd name="connsiteY12" fmla="*/ 455499 h 524324"/>
              <a:gd name="connsiteX13" fmla="*/ 393291 w 462116"/>
              <a:gd name="connsiteY13" fmla="*/ 435834 h 524324"/>
              <a:gd name="connsiteX14" fmla="*/ 462116 w 462116"/>
              <a:gd name="connsiteY14" fmla="*/ 367008 h 524324"/>
              <a:gd name="connsiteX15" fmla="*/ 452284 w 462116"/>
              <a:gd name="connsiteY15" fmla="*/ 239189 h 524324"/>
              <a:gd name="connsiteX16" fmla="*/ 422787 w 462116"/>
              <a:gd name="connsiteY16" fmla="*/ 219524 h 524324"/>
              <a:gd name="connsiteX17" fmla="*/ 373626 w 462116"/>
              <a:gd name="connsiteY17" fmla="*/ 180195 h 524324"/>
              <a:gd name="connsiteX18" fmla="*/ 363794 w 462116"/>
              <a:gd name="connsiteY18" fmla="*/ 150699 h 524324"/>
              <a:gd name="connsiteX19" fmla="*/ 304800 w 462116"/>
              <a:gd name="connsiteY19" fmla="*/ 101537 h 524324"/>
              <a:gd name="connsiteX20" fmla="*/ 275303 w 462116"/>
              <a:gd name="connsiteY20" fmla="*/ 42544 h 524324"/>
              <a:gd name="connsiteX21" fmla="*/ 245807 w 462116"/>
              <a:gd name="connsiteY21" fmla="*/ 22879 h 524324"/>
              <a:gd name="connsiteX22" fmla="*/ 235974 w 462116"/>
              <a:gd name="connsiteY22" fmla="*/ 3215 h 52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2116" h="524324">
                <a:moveTo>
                  <a:pt x="235974" y="3215"/>
                </a:moveTo>
                <a:cubicBezTo>
                  <a:pt x="226142" y="4854"/>
                  <a:pt x="203019" y="22584"/>
                  <a:pt x="186813" y="32712"/>
                </a:cubicBezTo>
                <a:cubicBezTo>
                  <a:pt x="150911" y="55151"/>
                  <a:pt x="160703" y="53734"/>
                  <a:pt x="117987" y="72041"/>
                </a:cubicBezTo>
                <a:cubicBezTo>
                  <a:pt x="108461" y="76124"/>
                  <a:pt x="98323" y="78596"/>
                  <a:pt x="88491" y="81873"/>
                </a:cubicBezTo>
                <a:cubicBezTo>
                  <a:pt x="62426" y="107937"/>
                  <a:pt x="27380" y="135269"/>
                  <a:pt x="9833" y="170363"/>
                </a:cubicBezTo>
                <a:cubicBezTo>
                  <a:pt x="5198" y="179633"/>
                  <a:pt x="3278" y="190028"/>
                  <a:pt x="0" y="199860"/>
                </a:cubicBezTo>
                <a:cubicBezTo>
                  <a:pt x="16943" y="267628"/>
                  <a:pt x="3789" y="227101"/>
                  <a:pt x="49162" y="317847"/>
                </a:cubicBezTo>
                <a:cubicBezTo>
                  <a:pt x="74111" y="367746"/>
                  <a:pt x="56630" y="349045"/>
                  <a:pt x="98323" y="376841"/>
                </a:cubicBezTo>
                <a:cubicBezTo>
                  <a:pt x="109354" y="409935"/>
                  <a:pt x="108379" y="411644"/>
                  <a:pt x="127820" y="445666"/>
                </a:cubicBezTo>
                <a:cubicBezTo>
                  <a:pt x="133683" y="455926"/>
                  <a:pt x="138591" y="467382"/>
                  <a:pt x="147484" y="475163"/>
                </a:cubicBezTo>
                <a:cubicBezTo>
                  <a:pt x="189094" y="511572"/>
                  <a:pt x="195462" y="510820"/>
                  <a:pt x="235974" y="524324"/>
                </a:cubicBezTo>
                <a:cubicBezTo>
                  <a:pt x="274858" y="511363"/>
                  <a:pt x="266919" y="517464"/>
                  <a:pt x="304800" y="484995"/>
                </a:cubicBezTo>
                <a:cubicBezTo>
                  <a:pt x="315357" y="475946"/>
                  <a:pt x="322142" y="462252"/>
                  <a:pt x="334297" y="455499"/>
                </a:cubicBezTo>
                <a:cubicBezTo>
                  <a:pt x="352417" y="445432"/>
                  <a:pt x="393291" y="435834"/>
                  <a:pt x="393291" y="435834"/>
                </a:cubicBezTo>
                <a:cubicBezTo>
                  <a:pt x="460907" y="390756"/>
                  <a:pt x="444811" y="418926"/>
                  <a:pt x="462116" y="367008"/>
                </a:cubicBezTo>
                <a:cubicBezTo>
                  <a:pt x="458839" y="324402"/>
                  <a:pt x="463294" y="280478"/>
                  <a:pt x="452284" y="239189"/>
                </a:cubicBezTo>
                <a:cubicBezTo>
                  <a:pt x="449239" y="227771"/>
                  <a:pt x="431143" y="227880"/>
                  <a:pt x="422787" y="219524"/>
                </a:cubicBezTo>
                <a:cubicBezTo>
                  <a:pt x="378314" y="175051"/>
                  <a:pt x="431051" y="199338"/>
                  <a:pt x="373626" y="180195"/>
                </a:cubicBezTo>
                <a:cubicBezTo>
                  <a:pt x="370349" y="170363"/>
                  <a:pt x="369543" y="159322"/>
                  <a:pt x="363794" y="150699"/>
                </a:cubicBezTo>
                <a:cubicBezTo>
                  <a:pt x="348653" y="127988"/>
                  <a:pt x="326565" y="116047"/>
                  <a:pt x="304800" y="101537"/>
                </a:cubicBezTo>
                <a:cubicBezTo>
                  <a:pt x="296803" y="77545"/>
                  <a:pt x="294364" y="61605"/>
                  <a:pt x="275303" y="42544"/>
                </a:cubicBezTo>
                <a:cubicBezTo>
                  <a:pt x="266947" y="34188"/>
                  <a:pt x="255639" y="29434"/>
                  <a:pt x="245807" y="22879"/>
                </a:cubicBezTo>
                <a:cubicBezTo>
                  <a:pt x="234938" y="-9726"/>
                  <a:pt x="245806" y="1576"/>
                  <a:pt x="235974" y="321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Freeform 28"/>
          <p:cNvSpPr/>
          <p:nvPr/>
        </p:nvSpPr>
        <p:spPr>
          <a:xfrm>
            <a:off x="7807847" y="5176285"/>
            <a:ext cx="772742" cy="624334"/>
          </a:xfrm>
          <a:custGeom>
            <a:avLst/>
            <a:gdLst>
              <a:gd name="connsiteX0" fmla="*/ 514610 w 772742"/>
              <a:gd name="connsiteY0" fmla="*/ 3578 h 624334"/>
              <a:gd name="connsiteX1" fmla="*/ 455617 w 772742"/>
              <a:gd name="connsiteY1" fmla="*/ 23243 h 624334"/>
              <a:gd name="connsiteX2" fmla="*/ 308133 w 772742"/>
              <a:gd name="connsiteY2" fmla="*/ 62572 h 624334"/>
              <a:gd name="connsiteX3" fmla="*/ 258971 w 772742"/>
              <a:gd name="connsiteY3" fmla="*/ 92068 h 624334"/>
              <a:gd name="connsiteX4" fmla="*/ 199978 w 772742"/>
              <a:gd name="connsiteY4" fmla="*/ 101901 h 624334"/>
              <a:gd name="connsiteX5" fmla="*/ 170481 w 772742"/>
              <a:gd name="connsiteY5" fmla="*/ 131397 h 624334"/>
              <a:gd name="connsiteX6" fmla="*/ 140984 w 772742"/>
              <a:gd name="connsiteY6" fmla="*/ 141230 h 624334"/>
              <a:gd name="connsiteX7" fmla="*/ 81991 w 772742"/>
              <a:gd name="connsiteY7" fmla="*/ 190391 h 624334"/>
              <a:gd name="connsiteX8" fmla="*/ 22997 w 772742"/>
              <a:gd name="connsiteY8" fmla="*/ 249385 h 624334"/>
              <a:gd name="connsiteX9" fmla="*/ 13165 w 772742"/>
              <a:gd name="connsiteY9" fmla="*/ 416533 h 624334"/>
              <a:gd name="connsiteX10" fmla="*/ 32830 w 772742"/>
              <a:gd name="connsiteY10" fmla="*/ 446030 h 624334"/>
              <a:gd name="connsiteX11" fmla="*/ 81991 w 772742"/>
              <a:gd name="connsiteY11" fmla="*/ 534520 h 624334"/>
              <a:gd name="connsiteX12" fmla="*/ 111488 w 772742"/>
              <a:gd name="connsiteY12" fmla="*/ 554185 h 624334"/>
              <a:gd name="connsiteX13" fmla="*/ 190146 w 772742"/>
              <a:gd name="connsiteY13" fmla="*/ 573849 h 624334"/>
              <a:gd name="connsiteX14" fmla="*/ 219642 w 772742"/>
              <a:gd name="connsiteY14" fmla="*/ 583681 h 624334"/>
              <a:gd name="connsiteX15" fmla="*/ 603101 w 772742"/>
              <a:gd name="connsiteY15" fmla="*/ 593514 h 624334"/>
              <a:gd name="connsiteX16" fmla="*/ 642430 w 772742"/>
              <a:gd name="connsiteY16" fmla="*/ 623010 h 624334"/>
              <a:gd name="connsiteX17" fmla="*/ 711255 w 772742"/>
              <a:gd name="connsiteY17" fmla="*/ 564017 h 624334"/>
              <a:gd name="connsiteX18" fmla="*/ 740752 w 772742"/>
              <a:gd name="connsiteY18" fmla="*/ 524688 h 624334"/>
              <a:gd name="connsiteX19" fmla="*/ 750584 w 772742"/>
              <a:gd name="connsiteY19" fmla="*/ 249385 h 624334"/>
              <a:gd name="connsiteX20" fmla="*/ 711255 w 772742"/>
              <a:gd name="connsiteY20" fmla="*/ 239552 h 624334"/>
              <a:gd name="connsiteX21" fmla="*/ 681759 w 772742"/>
              <a:gd name="connsiteY21" fmla="*/ 229720 h 624334"/>
              <a:gd name="connsiteX22" fmla="*/ 652262 w 772742"/>
              <a:gd name="connsiteY22" fmla="*/ 210055 h 624334"/>
              <a:gd name="connsiteX23" fmla="*/ 593268 w 772742"/>
              <a:gd name="connsiteY23" fmla="*/ 190391 h 624334"/>
              <a:gd name="connsiteX24" fmla="*/ 563771 w 772742"/>
              <a:gd name="connsiteY24" fmla="*/ 160894 h 624334"/>
              <a:gd name="connsiteX25" fmla="*/ 544107 w 772742"/>
              <a:gd name="connsiteY25" fmla="*/ 101901 h 624334"/>
              <a:gd name="connsiteX26" fmla="*/ 514610 w 772742"/>
              <a:gd name="connsiteY26" fmla="*/ 3578 h 624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772742" h="624334">
                <a:moveTo>
                  <a:pt x="514610" y="3578"/>
                </a:moveTo>
                <a:cubicBezTo>
                  <a:pt x="499862" y="-9532"/>
                  <a:pt x="475428" y="17147"/>
                  <a:pt x="455617" y="23243"/>
                </a:cubicBezTo>
                <a:cubicBezTo>
                  <a:pt x="396942" y="41297"/>
                  <a:pt x="369006" y="47353"/>
                  <a:pt x="308133" y="62572"/>
                </a:cubicBezTo>
                <a:cubicBezTo>
                  <a:pt x="291746" y="72404"/>
                  <a:pt x="276931" y="85537"/>
                  <a:pt x="258971" y="92068"/>
                </a:cubicBezTo>
                <a:cubicBezTo>
                  <a:pt x="240236" y="98881"/>
                  <a:pt x="218195" y="93804"/>
                  <a:pt x="199978" y="101901"/>
                </a:cubicBezTo>
                <a:cubicBezTo>
                  <a:pt x="187272" y="107548"/>
                  <a:pt x="182051" y="123684"/>
                  <a:pt x="170481" y="131397"/>
                </a:cubicBezTo>
                <a:cubicBezTo>
                  <a:pt x="161857" y="137146"/>
                  <a:pt x="150254" y="136595"/>
                  <a:pt x="140984" y="141230"/>
                </a:cubicBezTo>
                <a:cubicBezTo>
                  <a:pt x="106215" y="158615"/>
                  <a:pt x="112434" y="164297"/>
                  <a:pt x="81991" y="190391"/>
                </a:cubicBezTo>
                <a:cubicBezTo>
                  <a:pt x="25078" y="239174"/>
                  <a:pt x="57615" y="197459"/>
                  <a:pt x="22997" y="249385"/>
                </a:cubicBezTo>
                <a:cubicBezTo>
                  <a:pt x="-2576" y="326105"/>
                  <a:pt x="-8216" y="316754"/>
                  <a:pt x="13165" y="416533"/>
                </a:cubicBezTo>
                <a:cubicBezTo>
                  <a:pt x="15641" y="428088"/>
                  <a:pt x="26275" y="436198"/>
                  <a:pt x="32830" y="446030"/>
                </a:cubicBezTo>
                <a:cubicBezTo>
                  <a:pt x="43076" y="476768"/>
                  <a:pt x="53013" y="515201"/>
                  <a:pt x="81991" y="534520"/>
                </a:cubicBezTo>
                <a:cubicBezTo>
                  <a:pt x="91823" y="541075"/>
                  <a:pt x="100919" y="548900"/>
                  <a:pt x="111488" y="554185"/>
                </a:cubicBezTo>
                <a:cubicBezTo>
                  <a:pt x="133963" y="565423"/>
                  <a:pt x="167708" y="568240"/>
                  <a:pt x="190146" y="573849"/>
                </a:cubicBezTo>
                <a:cubicBezTo>
                  <a:pt x="200200" y="576363"/>
                  <a:pt x="209290" y="583188"/>
                  <a:pt x="219642" y="583681"/>
                </a:cubicBezTo>
                <a:cubicBezTo>
                  <a:pt x="347359" y="589763"/>
                  <a:pt x="475281" y="590236"/>
                  <a:pt x="603101" y="593514"/>
                </a:cubicBezTo>
                <a:cubicBezTo>
                  <a:pt x="616211" y="603346"/>
                  <a:pt x="626124" y="621379"/>
                  <a:pt x="642430" y="623010"/>
                </a:cubicBezTo>
                <a:cubicBezTo>
                  <a:pt x="721133" y="630880"/>
                  <a:pt x="691904" y="602719"/>
                  <a:pt x="711255" y="564017"/>
                </a:cubicBezTo>
                <a:cubicBezTo>
                  <a:pt x="718584" y="549360"/>
                  <a:pt x="730920" y="537798"/>
                  <a:pt x="740752" y="524688"/>
                </a:cubicBezTo>
                <a:cubicBezTo>
                  <a:pt x="776158" y="418471"/>
                  <a:pt x="786024" y="412406"/>
                  <a:pt x="750584" y="249385"/>
                </a:cubicBezTo>
                <a:cubicBezTo>
                  <a:pt x="747713" y="236180"/>
                  <a:pt x="724248" y="243264"/>
                  <a:pt x="711255" y="239552"/>
                </a:cubicBezTo>
                <a:cubicBezTo>
                  <a:pt x="701290" y="236705"/>
                  <a:pt x="691591" y="232997"/>
                  <a:pt x="681759" y="229720"/>
                </a:cubicBezTo>
                <a:cubicBezTo>
                  <a:pt x="671927" y="223165"/>
                  <a:pt x="663061" y="214854"/>
                  <a:pt x="652262" y="210055"/>
                </a:cubicBezTo>
                <a:cubicBezTo>
                  <a:pt x="633320" y="201636"/>
                  <a:pt x="593268" y="190391"/>
                  <a:pt x="593268" y="190391"/>
                </a:cubicBezTo>
                <a:cubicBezTo>
                  <a:pt x="583436" y="180559"/>
                  <a:pt x="570524" y="173049"/>
                  <a:pt x="563771" y="160894"/>
                </a:cubicBezTo>
                <a:cubicBezTo>
                  <a:pt x="553705" y="142774"/>
                  <a:pt x="544107" y="101901"/>
                  <a:pt x="544107" y="101901"/>
                </a:cubicBezTo>
                <a:cubicBezTo>
                  <a:pt x="533620" y="28486"/>
                  <a:pt x="529358" y="16688"/>
                  <a:pt x="514610" y="3578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Freeform 29"/>
          <p:cNvSpPr/>
          <p:nvPr/>
        </p:nvSpPr>
        <p:spPr>
          <a:xfrm>
            <a:off x="8837224" y="5302300"/>
            <a:ext cx="394077" cy="428695"/>
          </a:xfrm>
          <a:custGeom>
            <a:avLst/>
            <a:gdLst>
              <a:gd name="connsiteX0" fmla="*/ 10618 w 394077"/>
              <a:gd name="connsiteY0" fmla="*/ 108155 h 428695"/>
              <a:gd name="connsiteX1" fmla="*/ 786 w 394077"/>
              <a:gd name="connsiteY1" fmla="*/ 304800 h 428695"/>
              <a:gd name="connsiteX2" fmla="*/ 10618 w 394077"/>
              <a:gd name="connsiteY2" fmla="*/ 383459 h 428695"/>
              <a:gd name="connsiteX3" fmla="*/ 40115 w 394077"/>
              <a:gd name="connsiteY3" fmla="*/ 393291 h 428695"/>
              <a:gd name="connsiteX4" fmla="*/ 79444 w 394077"/>
              <a:gd name="connsiteY4" fmla="*/ 422788 h 428695"/>
              <a:gd name="connsiteX5" fmla="*/ 285922 w 394077"/>
              <a:gd name="connsiteY5" fmla="*/ 412955 h 428695"/>
              <a:gd name="connsiteX6" fmla="*/ 325251 w 394077"/>
              <a:gd name="connsiteY6" fmla="*/ 334297 h 428695"/>
              <a:gd name="connsiteX7" fmla="*/ 344915 w 394077"/>
              <a:gd name="connsiteY7" fmla="*/ 294968 h 428695"/>
              <a:gd name="connsiteX8" fmla="*/ 364580 w 394077"/>
              <a:gd name="connsiteY8" fmla="*/ 235975 h 428695"/>
              <a:gd name="connsiteX9" fmla="*/ 394077 w 394077"/>
              <a:gd name="connsiteY9" fmla="*/ 176981 h 428695"/>
              <a:gd name="connsiteX10" fmla="*/ 354748 w 394077"/>
              <a:gd name="connsiteY10" fmla="*/ 137652 h 428695"/>
              <a:gd name="connsiteX11" fmla="*/ 335083 w 394077"/>
              <a:gd name="connsiteY11" fmla="*/ 108155 h 428695"/>
              <a:gd name="connsiteX12" fmla="*/ 305586 w 394077"/>
              <a:gd name="connsiteY12" fmla="*/ 78659 h 428695"/>
              <a:gd name="connsiteX13" fmla="*/ 285922 w 394077"/>
              <a:gd name="connsiteY13" fmla="*/ 19665 h 428695"/>
              <a:gd name="connsiteX14" fmla="*/ 226928 w 394077"/>
              <a:gd name="connsiteY14" fmla="*/ 0 h 428695"/>
              <a:gd name="connsiteX15" fmla="*/ 187599 w 394077"/>
              <a:gd name="connsiteY15" fmla="*/ 9833 h 428695"/>
              <a:gd name="connsiteX16" fmla="*/ 128606 w 394077"/>
              <a:gd name="connsiteY16" fmla="*/ 29497 h 428695"/>
              <a:gd name="connsiteX17" fmla="*/ 99109 w 394077"/>
              <a:gd name="connsiteY17" fmla="*/ 49162 h 428695"/>
              <a:gd name="connsiteX18" fmla="*/ 89277 w 394077"/>
              <a:gd name="connsiteY18" fmla="*/ 78659 h 428695"/>
              <a:gd name="connsiteX19" fmla="*/ 10618 w 394077"/>
              <a:gd name="connsiteY19" fmla="*/ 108155 h 4286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94077" h="428695">
                <a:moveTo>
                  <a:pt x="10618" y="108155"/>
                </a:moveTo>
                <a:cubicBezTo>
                  <a:pt x="-4130" y="145845"/>
                  <a:pt x="786" y="239170"/>
                  <a:pt x="786" y="304800"/>
                </a:cubicBezTo>
                <a:cubicBezTo>
                  <a:pt x="786" y="331224"/>
                  <a:pt x="-114" y="359313"/>
                  <a:pt x="10618" y="383459"/>
                </a:cubicBezTo>
                <a:cubicBezTo>
                  <a:pt x="14827" y="392930"/>
                  <a:pt x="30283" y="390014"/>
                  <a:pt x="40115" y="393291"/>
                </a:cubicBezTo>
                <a:cubicBezTo>
                  <a:pt x="53225" y="403123"/>
                  <a:pt x="63109" y="421481"/>
                  <a:pt x="79444" y="422788"/>
                </a:cubicBezTo>
                <a:cubicBezTo>
                  <a:pt x="148129" y="428283"/>
                  <a:pt x="221091" y="436294"/>
                  <a:pt x="285922" y="412955"/>
                </a:cubicBezTo>
                <a:cubicBezTo>
                  <a:pt x="313503" y="403026"/>
                  <a:pt x="312141" y="360516"/>
                  <a:pt x="325251" y="334297"/>
                </a:cubicBezTo>
                <a:cubicBezTo>
                  <a:pt x="331806" y="321187"/>
                  <a:pt x="340280" y="308873"/>
                  <a:pt x="344915" y="294968"/>
                </a:cubicBezTo>
                <a:cubicBezTo>
                  <a:pt x="351470" y="275304"/>
                  <a:pt x="353082" y="253222"/>
                  <a:pt x="364580" y="235975"/>
                </a:cubicBezTo>
                <a:cubicBezTo>
                  <a:pt x="389993" y="197854"/>
                  <a:pt x="380507" y="217688"/>
                  <a:pt x="394077" y="176981"/>
                </a:cubicBezTo>
                <a:cubicBezTo>
                  <a:pt x="372623" y="112623"/>
                  <a:pt x="402420" y="175790"/>
                  <a:pt x="354748" y="137652"/>
                </a:cubicBezTo>
                <a:cubicBezTo>
                  <a:pt x="345520" y="130270"/>
                  <a:pt x="342648" y="117233"/>
                  <a:pt x="335083" y="108155"/>
                </a:cubicBezTo>
                <a:cubicBezTo>
                  <a:pt x="326181" y="97473"/>
                  <a:pt x="315418" y="88491"/>
                  <a:pt x="305586" y="78659"/>
                </a:cubicBezTo>
                <a:cubicBezTo>
                  <a:pt x="299031" y="58994"/>
                  <a:pt x="305587" y="26220"/>
                  <a:pt x="285922" y="19665"/>
                </a:cubicBezTo>
                <a:lnTo>
                  <a:pt x="226928" y="0"/>
                </a:lnTo>
                <a:cubicBezTo>
                  <a:pt x="213818" y="3278"/>
                  <a:pt x="200542" y="5950"/>
                  <a:pt x="187599" y="9833"/>
                </a:cubicBezTo>
                <a:cubicBezTo>
                  <a:pt x="167745" y="15789"/>
                  <a:pt x="128606" y="29497"/>
                  <a:pt x="128606" y="29497"/>
                </a:cubicBezTo>
                <a:cubicBezTo>
                  <a:pt x="118774" y="36052"/>
                  <a:pt x="106491" y="39934"/>
                  <a:pt x="99109" y="49162"/>
                </a:cubicBezTo>
                <a:cubicBezTo>
                  <a:pt x="92635" y="57255"/>
                  <a:pt x="96606" y="71330"/>
                  <a:pt x="89277" y="78659"/>
                </a:cubicBezTo>
                <a:cubicBezTo>
                  <a:pt x="67578" y="100358"/>
                  <a:pt x="25366" y="70465"/>
                  <a:pt x="10618" y="10815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Freeform 30"/>
          <p:cNvSpPr/>
          <p:nvPr/>
        </p:nvSpPr>
        <p:spPr>
          <a:xfrm>
            <a:off x="9349028" y="5228776"/>
            <a:ext cx="462116" cy="524324"/>
          </a:xfrm>
          <a:custGeom>
            <a:avLst/>
            <a:gdLst>
              <a:gd name="connsiteX0" fmla="*/ 235974 w 462116"/>
              <a:gd name="connsiteY0" fmla="*/ 3215 h 524324"/>
              <a:gd name="connsiteX1" fmla="*/ 186813 w 462116"/>
              <a:gd name="connsiteY1" fmla="*/ 32712 h 524324"/>
              <a:gd name="connsiteX2" fmla="*/ 117987 w 462116"/>
              <a:gd name="connsiteY2" fmla="*/ 72041 h 524324"/>
              <a:gd name="connsiteX3" fmla="*/ 88491 w 462116"/>
              <a:gd name="connsiteY3" fmla="*/ 81873 h 524324"/>
              <a:gd name="connsiteX4" fmla="*/ 9833 w 462116"/>
              <a:gd name="connsiteY4" fmla="*/ 170363 h 524324"/>
              <a:gd name="connsiteX5" fmla="*/ 0 w 462116"/>
              <a:gd name="connsiteY5" fmla="*/ 199860 h 524324"/>
              <a:gd name="connsiteX6" fmla="*/ 49162 w 462116"/>
              <a:gd name="connsiteY6" fmla="*/ 317847 h 524324"/>
              <a:gd name="connsiteX7" fmla="*/ 98323 w 462116"/>
              <a:gd name="connsiteY7" fmla="*/ 376841 h 524324"/>
              <a:gd name="connsiteX8" fmla="*/ 127820 w 462116"/>
              <a:gd name="connsiteY8" fmla="*/ 445666 h 524324"/>
              <a:gd name="connsiteX9" fmla="*/ 147484 w 462116"/>
              <a:gd name="connsiteY9" fmla="*/ 475163 h 524324"/>
              <a:gd name="connsiteX10" fmla="*/ 235974 w 462116"/>
              <a:gd name="connsiteY10" fmla="*/ 524324 h 524324"/>
              <a:gd name="connsiteX11" fmla="*/ 304800 w 462116"/>
              <a:gd name="connsiteY11" fmla="*/ 484995 h 524324"/>
              <a:gd name="connsiteX12" fmla="*/ 334297 w 462116"/>
              <a:gd name="connsiteY12" fmla="*/ 455499 h 524324"/>
              <a:gd name="connsiteX13" fmla="*/ 393291 w 462116"/>
              <a:gd name="connsiteY13" fmla="*/ 435834 h 524324"/>
              <a:gd name="connsiteX14" fmla="*/ 462116 w 462116"/>
              <a:gd name="connsiteY14" fmla="*/ 367008 h 524324"/>
              <a:gd name="connsiteX15" fmla="*/ 452284 w 462116"/>
              <a:gd name="connsiteY15" fmla="*/ 239189 h 524324"/>
              <a:gd name="connsiteX16" fmla="*/ 422787 w 462116"/>
              <a:gd name="connsiteY16" fmla="*/ 219524 h 524324"/>
              <a:gd name="connsiteX17" fmla="*/ 373626 w 462116"/>
              <a:gd name="connsiteY17" fmla="*/ 180195 h 524324"/>
              <a:gd name="connsiteX18" fmla="*/ 363794 w 462116"/>
              <a:gd name="connsiteY18" fmla="*/ 150699 h 524324"/>
              <a:gd name="connsiteX19" fmla="*/ 304800 w 462116"/>
              <a:gd name="connsiteY19" fmla="*/ 101537 h 524324"/>
              <a:gd name="connsiteX20" fmla="*/ 275303 w 462116"/>
              <a:gd name="connsiteY20" fmla="*/ 42544 h 524324"/>
              <a:gd name="connsiteX21" fmla="*/ 245807 w 462116"/>
              <a:gd name="connsiteY21" fmla="*/ 22879 h 524324"/>
              <a:gd name="connsiteX22" fmla="*/ 235974 w 462116"/>
              <a:gd name="connsiteY22" fmla="*/ 3215 h 524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62116" h="524324">
                <a:moveTo>
                  <a:pt x="235974" y="3215"/>
                </a:moveTo>
                <a:cubicBezTo>
                  <a:pt x="226142" y="4854"/>
                  <a:pt x="203019" y="22584"/>
                  <a:pt x="186813" y="32712"/>
                </a:cubicBezTo>
                <a:cubicBezTo>
                  <a:pt x="150911" y="55151"/>
                  <a:pt x="160703" y="53734"/>
                  <a:pt x="117987" y="72041"/>
                </a:cubicBezTo>
                <a:cubicBezTo>
                  <a:pt x="108461" y="76124"/>
                  <a:pt x="98323" y="78596"/>
                  <a:pt x="88491" y="81873"/>
                </a:cubicBezTo>
                <a:cubicBezTo>
                  <a:pt x="62426" y="107937"/>
                  <a:pt x="27380" y="135269"/>
                  <a:pt x="9833" y="170363"/>
                </a:cubicBezTo>
                <a:cubicBezTo>
                  <a:pt x="5198" y="179633"/>
                  <a:pt x="3278" y="190028"/>
                  <a:pt x="0" y="199860"/>
                </a:cubicBezTo>
                <a:cubicBezTo>
                  <a:pt x="16943" y="267628"/>
                  <a:pt x="3789" y="227101"/>
                  <a:pt x="49162" y="317847"/>
                </a:cubicBezTo>
                <a:cubicBezTo>
                  <a:pt x="74111" y="367746"/>
                  <a:pt x="56630" y="349045"/>
                  <a:pt x="98323" y="376841"/>
                </a:cubicBezTo>
                <a:cubicBezTo>
                  <a:pt x="109354" y="409935"/>
                  <a:pt x="108379" y="411644"/>
                  <a:pt x="127820" y="445666"/>
                </a:cubicBezTo>
                <a:cubicBezTo>
                  <a:pt x="133683" y="455926"/>
                  <a:pt x="138591" y="467382"/>
                  <a:pt x="147484" y="475163"/>
                </a:cubicBezTo>
                <a:cubicBezTo>
                  <a:pt x="189094" y="511572"/>
                  <a:pt x="195462" y="510820"/>
                  <a:pt x="235974" y="524324"/>
                </a:cubicBezTo>
                <a:cubicBezTo>
                  <a:pt x="274858" y="511363"/>
                  <a:pt x="266919" y="517464"/>
                  <a:pt x="304800" y="484995"/>
                </a:cubicBezTo>
                <a:cubicBezTo>
                  <a:pt x="315357" y="475946"/>
                  <a:pt x="322142" y="462252"/>
                  <a:pt x="334297" y="455499"/>
                </a:cubicBezTo>
                <a:cubicBezTo>
                  <a:pt x="352417" y="445432"/>
                  <a:pt x="393291" y="435834"/>
                  <a:pt x="393291" y="435834"/>
                </a:cubicBezTo>
                <a:cubicBezTo>
                  <a:pt x="460907" y="390756"/>
                  <a:pt x="444811" y="418926"/>
                  <a:pt x="462116" y="367008"/>
                </a:cubicBezTo>
                <a:cubicBezTo>
                  <a:pt x="458839" y="324402"/>
                  <a:pt x="463294" y="280478"/>
                  <a:pt x="452284" y="239189"/>
                </a:cubicBezTo>
                <a:cubicBezTo>
                  <a:pt x="449239" y="227771"/>
                  <a:pt x="431143" y="227880"/>
                  <a:pt x="422787" y="219524"/>
                </a:cubicBezTo>
                <a:cubicBezTo>
                  <a:pt x="378314" y="175051"/>
                  <a:pt x="431051" y="199338"/>
                  <a:pt x="373626" y="180195"/>
                </a:cubicBezTo>
                <a:cubicBezTo>
                  <a:pt x="370349" y="170363"/>
                  <a:pt x="369543" y="159322"/>
                  <a:pt x="363794" y="150699"/>
                </a:cubicBezTo>
                <a:cubicBezTo>
                  <a:pt x="348653" y="127988"/>
                  <a:pt x="326565" y="116047"/>
                  <a:pt x="304800" y="101537"/>
                </a:cubicBezTo>
                <a:cubicBezTo>
                  <a:pt x="296803" y="77545"/>
                  <a:pt x="294364" y="61605"/>
                  <a:pt x="275303" y="42544"/>
                </a:cubicBezTo>
                <a:cubicBezTo>
                  <a:pt x="266947" y="34188"/>
                  <a:pt x="255639" y="29434"/>
                  <a:pt x="245807" y="22879"/>
                </a:cubicBezTo>
                <a:cubicBezTo>
                  <a:pt x="234938" y="-9726"/>
                  <a:pt x="245806" y="1576"/>
                  <a:pt x="235974" y="321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Freeform 32"/>
          <p:cNvSpPr/>
          <p:nvPr/>
        </p:nvSpPr>
        <p:spPr>
          <a:xfrm>
            <a:off x="8255667" y="5869665"/>
            <a:ext cx="1163113" cy="855831"/>
          </a:xfrm>
          <a:custGeom>
            <a:avLst/>
            <a:gdLst>
              <a:gd name="connsiteX0" fmla="*/ 245807 w 1163113"/>
              <a:gd name="connsiteY0" fmla="*/ 9832 h 855831"/>
              <a:gd name="connsiteX1" fmla="*/ 196645 w 1163113"/>
              <a:gd name="connsiteY1" fmla="*/ 19664 h 855831"/>
              <a:gd name="connsiteX2" fmla="*/ 108155 w 1163113"/>
              <a:gd name="connsiteY2" fmla="*/ 58993 h 855831"/>
              <a:gd name="connsiteX3" fmla="*/ 58994 w 1163113"/>
              <a:gd name="connsiteY3" fmla="*/ 108155 h 855831"/>
              <a:gd name="connsiteX4" fmla="*/ 0 w 1163113"/>
              <a:gd name="connsiteY4" fmla="*/ 186813 h 855831"/>
              <a:gd name="connsiteX5" fmla="*/ 9833 w 1163113"/>
              <a:gd name="connsiteY5" fmla="*/ 363793 h 855831"/>
              <a:gd name="connsiteX6" fmla="*/ 19665 w 1163113"/>
              <a:gd name="connsiteY6" fmla="*/ 412955 h 855831"/>
              <a:gd name="connsiteX7" fmla="*/ 49162 w 1163113"/>
              <a:gd name="connsiteY7" fmla="*/ 452284 h 855831"/>
              <a:gd name="connsiteX8" fmla="*/ 78658 w 1163113"/>
              <a:gd name="connsiteY8" fmla="*/ 530942 h 855831"/>
              <a:gd name="connsiteX9" fmla="*/ 127820 w 1163113"/>
              <a:gd name="connsiteY9" fmla="*/ 589935 h 855831"/>
              <a:gd name="connsiteX10" fmla="*/ 196645 w 1163113"/>
              <a:gd name="connsiteY10" fmla="*/ 658761 h 855831"/>
              <a:gd name="connsiteX11" fmla="*/ 216310 w 1163113"/>
              <a:gd name="connsiteY11" fmla="*/ 688258 h 855831"/>
              <a:gd name="connsiteX12" fmla="*/ 285136 w 1163113"/>
              <a:gd name="connsiteY12" fmla="*/ 727587 h 855831"/>
              <a:gd name="connsiteX13" fmla="*/ 363794 w 1163113"/>
              <a:gd name="connsiteY13" fmla="*/ 796413 h 855831"/>
              <a:gd name="connsiteX14" fmla="*/ 393291 w 1163113"/>
              <a:gd name="connsiteY14" fmla="*/ 825909 h 855831"/>
              <a:gd name="connsiteX15" fmla="*/ 786581 w 1163113"/>
              <a:gd name="connsiteY15" fmla="*/ 835742 h 855831"/>
              <a:gd name="connsiteX16" fmla="*/ 1032387 w 1163113"/>
              <a:gd name="connsiteY16" fmla="*/ 825909 h 855831"/>
              <a:gd name="connsiteX17" fmla="*/ 1071716 w 1163113"/>
              <a:gd name="connsiteY17" fmla="*/ 796413 h 855831"/>
              <a:gd name="connsiteX18" fmla="*/ 1101213 w 1163113"/>
              <a:gd name="connsiteY18" fmla="*/ 776748 h 855831"/>
              <a:gd name="connsiteX19" fmla="*/ 1150375 w 1163113"/>
              <a:gd name="connsiteY19" fmla="*/ 717755 h 855831"/>
              <a:gd name="connsiteX20" fmla="*/ 1150375 w 1163113"/>
              <a:gd name="connsiteY20" fmla="*/ 560439 h 855831"/>
              <a:gd name="connsiteX21" fmla="*/ 1130710 w 1163113"/>
              <a:gd name="connsiteY21" fmla="*/ 481780 h 855831"/>
              <a:gd name="connsiteX22" fmla="*/ 1081549 w 1163113"/>
              <a:gd name="connsiteY22" fmla="*/ 412955 h 855831"/>
              <a:gd name="connsiteX23" fmla="*/ 1042220 w 1163113"/>
              <a:gd name="connsiteY23" fmla="*/ 324464 h 855831"/>
              <a:gd name="connsiteX24" fmla="*/ 1022555 w 1163113"/>
              <a:gd name="connsiteY24" fmla="*/ 255639 h 855831"/>
              <a:gd name="connsiteX25" fmla="*/ 1002891 w 1163113"/>
              <a:gd name="connsiteY25" fmla="*/ 226142 h 855831"/>
              <a:gd name="connsiteX26" fmla="*/ 993058 w 1163113"/>
              <a:gd name="connsiteY26" fmla="*/ 186813 h 855831"/>
              <a:gd name="connsiteX27" fmla="*/ 983226 w 1163113"/>
              <a:gd name="connsiteY27" fmla="*/ 127819 h 855831"/>
              <a:gd name="connsiteX28" fmla="*/ 973394 w 1163113"/>
              <a:gd name="connsiteY28" fmla="*/ 98322 h 855831"/>
              <a:gd name="connsiteX29" fmla="*/ 914400 w 1163113"/>
              <a:gd name="connsiteY29" fmla="*/ 49161 h 855831"/>
              <a:gd name="connsiteX30" fmla="*/ 865239 w 1163113"/>
              <a:gd name="connsiteY30" fmla="*/ 39329 h 855831"/>
              <a:gd name="connsiteX31" fmla="*/ 835742 w 1163113"/>
              <a:gd name="connsiteY31" fmla="*/ 29497 h 855831"/>
              <a:gd name="connsiteX32" fmla="*/ 678426 w 1163113"/>
              <a:gd name="connsiteY32" fmla="*/ 19664 h 855831"/>
              <a:gd name="connsiteX33" fmla="*/ 540775 w 1163113"/>
              <a:gd name="connsiteY33" fmla="*/ 0 h 855831"/>
              <a:gd name="connsiteX34" fmla="*/ 245807 w 1163113"/>
              <a:gd name="connsiteY34" fmla="*/ 9832 h 855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163113" h="855831">
                <a:moveTo>
                  <a:pt x="245807" y="9832"/>
                </a:moveTo>
                <a:cubicBezTo>
                  <a:pt x="188452" y="13109"/>
                  <a:pt x="212652" y="14862"/>
                  <a:pt x="196645" y="19664"/>
                </a:cubicBezTo>
                <a:cubicBezTo>
                  <a:pt x="165266" y="29078"/>
                  <a:pt x="137202" y="44470"/>
                  <a:pt x="108155" y="58993"/>
                </a:cubicBezTo>
                <a:cubicBezTo>
                  <a:pt x="36997" y="165733"/>
                  <a:pt x="143263" y="14523"/>
                  <a:pt x="58994" y="108155"/>
                </a:cubicBezTo>
                <a:cubicBezTo>
                  <a:pt x="37069" y="132516"/>
                  <a:pt x="0" y="186813"/>
                  <a:pt x="0" y="186813"/>
                </a:cubicBezTo>
                <a:cubicBezTo>
                  <a:pt x="3278" y="245806"/>
                  <a:pt x="4714" y="304931"/>
                  <a:pt x="9833" y="363793"/>
                </a:cubicBezTo>
                <a:cubicBezTo>
                  <a:pt x="11281" y="380442"/>
                  <a:pt x="12878" y="397684"/>
                  <a:pt x="19665" y="412955"/>
                </a:cubicBezTo>
                <a:cubicBezTo>
                  <a:pt x="26320" y="427930"/>
                  <a:pt x="41204" y="437959"/>
                  <a:pt x="49162" y="452284"/>
                </a:cubicBezTo>
                <a:cubicBezTo>
                  <a:pt x="121624" y="582715"/>
                  <a:pt x="34501" y="442628"/>
                  <a:pt x="78658" y="530942"/>
                </a:cubicBezTo>
                <a:cubicBezTo>
                  <a:pt x="99740" y="573105"/>
                  <a:pt x="97376" y="550793"/>
                  <a:pt x="127820" y="589935"/>
                </a:cubicBezTo>
                <a:cubicBezTo>
                  <a:pt x="183041" y="660933"/>
                  <a:pt x="140280" y="639973"/>
                  <a:pt x="196645" y="658761"/>
                </a:cubicBezTo>
                <a:cubicBezTo>
                  <a:pt x="203200" y="668593"/>
                  <a:pt x="207954" y="679902"/>
                  <a:pt x="216310" y="688258"/>
                </a:cubicBezTo>
                <a:cubicBezTo>
                  <a:pt x="246073" y="718021"/>
                  <a:pt x="251386" y="716338"/>
                  <a:pt x="285136" y="727587"/>
                </a:cubicBezTo>
                <a:cubicBezTo>
                  <a:pt x="340846" y="811154"/>
                  <a:pt x="249095" y="681718"/>
                  <a:pt x="363794" y="796413"/>
                </a:cubicBezTo>
                <a:cubicBezTo>
                  <a:pt x="373626" y="806245"/>
                  <a:pt x="379446" y="824621"/>
                  <a:pt x="393291" y="825909"/>
                </a:cubicBezTo>
                <a:cubicBezTo>
                  <a:pt x="523865" y="838055"/>
                  <a:pt x="655484" y="832464"/>
                  <a:pt x="786581" y="835742"/>
                </a:cubicBezTo>
                <a:cubicBezTo>
                  <a:pt x="878505" y="866382"/>
                  <a:pt x="849474" y="861084"/>
                  <a:pt x="1032387" y="825909"/>
                </a:cubicBezTo>
                <a:cubicBezTo>
                  <a:pt x="1048479" y="822814"/>
                  <a:pt x="1058381" y="805938"/>
                  <a:pt x="1071716" y="796413"/>
                </a:cubicBezTo>
                <a:cubicBezTo>
                  <a:pt x="1081332" y="789545"/>
                  <a:pt x="1092135" y="784313"/>
                  <a:pt x="1101213" y="776748"/>
                </a:cubicBezTo>
                <a:cubicBezTo>
                  <a:pt x="1129602" y="753091"/>
                  <a:pt x="1131039" y="746757"/>
                  <a:pt x="1150375" y="717755"/>
                </a:cubicBezTo>
                <a:cubicBezTo>
                  <a:pt x="1167903" y="647641"/>
                  <a:pt x="1166807" y="669982"/>
                  <a:pt x="1150375" y="560439"/>
                </a:cubicBezTo>
                <a:cubicBezTo>
                  <a:pt x="1146366" y="533711"/>
                  <a:pt x="1146926" y="503401"/>
                  <a:pt x="1130710" y="481780"/>
                </a:cubicBezTo>
                <a:cubicBezTo>
                  <a:pt x="1126748" y="476498"/>
                  <a:pt x="1086777" y="424719"/>
                  <a:pt x="1081549" y="412955"/>
                </a:cubicBezTo>
                <a:cubicBezTo>
                  <a:pt x="1034745" y="307646"/>
                  <a:pt x="1086723" y="391221"/>
                  <a:pt x="1042220" y="324464"/>
                </a:cubicBezTo>
                <a:cubicBezTo>
                  <a:pt x="1039070" y="311866"/>
                  <a:pt x="1029607" y="269743"/>
                  <a:pt x="1022555" y="255639"/>
                </a:cubicBezTo>
                <a:cubicBezTo>
                  <a:pt x="1017270" y="245070"/>
                  <a:pt x="1009446" y="235974"/>
                  <a:pt x="1002891" y="226142"/>
                </a:cubicBezTo>
                <a:cubicBezTo>
                  <a:pt x="999613" y="213032"/>
                  <a:pt x="995708" y="200064"/>
                  <a:pt x="993058" y="186813"/>
                </a:cubicBezTo>
                <a:cubicBezTo>
                  <a:pt x="989148" y="167264"/>
                  <a:pt x="987551" y="147280"/>
                  <a:pt x="983226" y="127819"/>
                </a:cubicBezTo>
                <a:cubicBezTo>
                  <a:pt x="980978" y="117702"/>
                  <a:pt x="979143" y="106945"/>
                  <a:pt x="973394" y="98322"/>
                </a:cubicBezTo>
                <a:cubicBezTo>
                  <a:pt x="964894" y="85572"/>
                  <a:pt x="930521" y="55206"/>
                  <a:pt x="914400" y="49161"/>
                </a:cubicBezTo>
                <a:cubicBezTo>
                  <a:pt x="898753" y="43293"/>
                  <a:pt x="881452" y="43382"/>
                  <a:pt x="865239" y="39329"/>
                </a:cubicBezTo>
                <a:cubicBezTo>
                  <a:pt x="855184" y="36815"/>
                  <a:pt x="846049" y="30582"/>
                  <a:pt x="835742" y="29497"/>
                </a:cubicBezTo>
                <a:cubicBezTo>
                  <a:pt x="783490" y="23997"/>
                  <a:pt x="730865" y="22942"/>
                  <a:pt x="678426" y="19664"/>
                </a:cubicBezTo>
                <a:cubicBezTo>
                  <a:pt x="623838" y="1468"/>
                  <a:pt x="626939" y="0"/>
                  <a:pt x="540775" y="0"/>
                </a:cubicBezTo>
                <a:cubicBezTo>
                  <a:pt x="439122" y="0"/>
                  <a:pt x="303162" y="6555"/>
                  <a:pt x="245807" y="983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Less edge</a:t>
            </a:r>
            <a:endParaRPr lang="en-GB" dirty="0"/>
          </a:p>
        </p:txBody>
      </p:sp>
      <p:sp>
        <p:nvSpPr>
          <p:cNvPr id="34" name="Freeform 33"/>
          <p:cNvSpPr/>
          <p:nvPr/>
        </p:nvSpPr>
        <p:spPr>
          <a:xfrm>
            <a:off x="10166555" y="6056183"/>
            <a:ext cx="1671484" cy="462604"/>
          </a:xfrm>
          <a:custGeom>
            <a:avLst/>
            <a:gdLst>
              <a:gd name="connsiteX0" fmla="*/ 0 w 1671484"/>
              <a:gd name="connsiteY0" fmla="*/ 88978 h 462604"/>
              <a:gd name="connsiteX1" fmla="*/ 9832 w 1671484"/>
              <a:gd name="connsiteY1" fmla="*/ 157804 h 462604"/>
              <a:gd name="connsiteX2" fmla="*/ 19664 w 1671484"/>
              <a:gd name="connsiteY2" fmla="*/ 187301 h 462604"/>
              <a:gd name="connsiteX3" fmla="*/ 49161 w 1671484"/>
              <a:gd name="connsiteY3" fmla="*/ 206965 h 462604"/>
              <a:gd name="connsiteX4" fmla="*/ 78658 w 1671484"/>
              <a:gd name="connsiteY4" fmla="*/ 216798 h 462604"/>
              <a:gd name="connsiteX5" fmla="*/ 1425677 w 1671484"/>
              <a:gd name="connsiteY5" fmla="*/ 226630 h 462604"/>
              <a:gd name="connsiteX6" fmla="*/ 1514168 w 1671484"/>
              <a:gd name="connsiteY6" fmla="*/ 256127 h 462604"/>
              <a:gd name="connsiteX7" fmla="*/ 1533832 w 1671484"/>
              <a:gd name="connsiteY7" fmla="*/ 315120 h 462604"/>
              <a:gd name="connsiteX8" fmla="*/ 1553497 w 1671484"/>
              <a:gd name="connsiteY8" fmla="*/ 344617 h 462604"/>
              <a:gd name="connsiteX9" fmla="*/ 1582993 w 1671484"/>
              <a:gd name="connsiteY9" fmla="*/ 433107 h 462604"/>
              <a:gd name="connsiteX10" fmla="*/ 1592826 w 1671484"/>
              <a:gd name="connsiteY10" fmla="*/ 462604 h 462604"/>
              <a:gd name="connsiteX11" fmla="*/ 1651819 w 1671484"/>
              <a:gd name="connsiteY11" fmla="*/ 452772 h 462604"/>
              <a:gd name="connsiteX12" fmla="*/ 1661651 w 1671484"/>
              <a:gd name="connsiteY12" fmla="*/ 423275 h 462604"/>
              <a:gd name="connsiteX13" fmla="*/ 1622322 w 1671484"/>
              <a:gd name="connsiteY13" fmla="*/ 305288 h 462604"/>
              <a:gd name="connsiteX14" fmla="*/ 1612490 w 1671484"/>
              <a:gd name="connsiteY14" fmla="*/ 275791 h 462604"/>
              <a:gd name="connsiteX15" fmla="*/ 1641987 w 1671484"/>
              <a:gd name="connsiteY15" fmla="*/ 118475 h 462604"/>
              <a:gd name="connsiteX16" fmla="*/ 1661651 w 1671484"/>
              <a:gd name="connsiteY16" fmla="*/ 59482 h 462604"/>
              <a:gd name="connsiteX17" fmla="*/ 1671484 w 1671484"/>
              <a:gd name="connsiteY17" fmla="*/ 29985 h 462604"/>
              <a:gd name="connsiteX18" fmla="*/ 1651819 w 1671484"/>
              <a:gd name="connsiteY18" fmla="*/ 488 h 462604"/>
              <a:gd name="connsiteX19" fmla="*/ 1573161 w 1671484"/>
              <a:gd name="connsiteY19" fmla="*/ 20152 h 462604"/>
              <a:gd name="connsiteX20" fmla="*/ 1563329 w 1671484"/>
              <a:gd name="connsiteY20" fmla="*/ 79146 h 462604"/>
              <a:gd name="connsiteX21" fmla="*/ 1533832 w 1671484"/>
              <a:gd name="connsiteY21" fmla="*/ 88978 h 462604"/>
              <a:gd name="connsiteX22" fmla="*/ 1337187 w 1671484"/>
              <a:gd name="connsiteY22" fmla="*/ 98811 h 462604"/>
              <a:gd name="connsiteX23" fmla="*/ 1288026 w 1671484"/>
              <a:gd name="connsiteY23" fmla="*/ 108643 h 462604"/>
              <a:gd name="connsiteX24" fmla="*/ 1002890 w 1671484"/>
              <a:gd name="connsiteY24" fmla="*/ 128307 h 462604"/>
              <a:gd name="connsiteX25" fmla="*/ 157316 w 1671484"/>
              <a:gd name="connsiteY25" fmla="*/ 118475 h 462604"/>
              <a:gd name="connsiteX26" fmla="*/ 127819 w 1671484"/>
              <a:gd name="connsiteY26" fmla="*/ 88978 h 462604"/>
              <a:gd name="connsiteX27" fmla="*/ 108155 w 1671484"/>
              <a:gd name="connsiteY27" fmla="*/ 20152 h 462604"/>
              <a:gd name="connsiteX28" fmla="*/ 49161 w 1671484"/>
              <a:gd name="connsiteY28" fmla="*/ 39817 h 462604"/>
              <a:gd name="connsiteX29" fmla="*/ 0 w 1671484"/>
              <a:gd name="connsiteY29" fmla="*/ 88978 h 4626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671484" h="462604">
                <a:moveTo>
                  <a:pt x="0" y="88978"/>
                </a:moveTo>
                <a:cubicBezTo>
                  <a:pt x="3277" y="111920"/>
                  <a:pt x="5287" y="135079"/>
                  <a:pt x="9832" y="157804"/>
                </a:cubicBezTo>
                <a:cubicBezTo>
                  <a:pt x="11865" y="167967"/>
                  <a:pt x="13190" y="179208"/>
                  <a:pt x="19664" y="187301"/>
                </a:cubicBezTo>
                <a:cubicBezTo>
                  <a:pt x="27046" y="196528"/>
                  <a:pt x="38592" y="201680"/>
                  <a:pt x="49161" y="206965"/>
                </a:cubicBezTo>
                <a:cubicBezTo>
                  <a:pt x="58431" y="211600"/>
                  <a:pt x="68295" y="216650"/>
                  <a:pt x="78658" y="216798"/>
                </a:cubicBezTo>
                <a:lnTo>
                  <a:pt x="1425677" y="226630"/>
                </a:lnTo>
                <a:cubicBezTo>
                  <a:pt x="1445702" y="229967"/>
                  <a:pt x="1498092" y="230405"/>
                  <a:pt x="1514168" y="256127"/>
                </a:cubicBezTo>
                <a:cubicBezTo>
                  <a:pt x="1525154" y="273704"/>
                  <a:pt x="1527277" y="295456"/>
                  <a:pt x="1533832" y="315120"/>
                </a:cubicBezTo>
                <a:cubicBezTo>
                  <a:pt x="1537569" y="326331"/>
                  <a:pt x="1546942" y="334785"/>
                  <a:pt x="1553497" y="344617"/>
                </a:cubicBezTo>
                <a:lnTo>
                  <a:pt x="1582993" y="433107"/>
                </a:lnTo>
                <a:lnTo>
                  <a:pt x="1592826" y="462604"/>
                </a:lnTo>
                <a:cubicBezTo>
                  <a:pt x="1612490" y="459327"/>
                  <a:pt x="1634510" y="462663"/>
                  <a:pt x="1651819" y="452772"/>
                </a:cubicBezTo>
                <a:cubicBezTo>
                  <a:pt x="1660818" y="447630"/>
                  <a:pt x="1661651" y="433639"/>
                  <a:pt x="1661651" y="423275"/>
                </a:cubicBezTo>
                <a:cubicBezTo>
                  <a:pt x="1661651" y="308388"/>
                  <a:pt x="1683078" y="325539"/>
                  <a:pt x="1622322" y="305288"/>
                </a:cubicBezTo>
                <a:cubicBezTo>
                  <a:pt x="1619045" y="295456"/>
                  <a:pt x="1612490" y="286155"/>
                  <a:pt x="1612490" y="275791"/>
                </a:cubicBezTo>
                <a:cubicBezTo>
                  <a:pt x="1612490" y="192525"/>
                  <a:pt x="1619392" y="186261"/>
                  <a:pt x="1641987" y="118475"/>
                </a:cubicBezTo>
                <a:lnTo>
                  <a:pt x="1661651" y="59482"/>
                </a:lnTo>
                <a:lnTo>
                  <a:pt x="1671484" y="29985"/>
                </a:lnTo>
                <a:cubicBezTo>
                  <a:pt x="1664929" y="20153"/>
                  <a:pt x="1663181" y="3734"/>
                  <a:pt x="1651819" y="488"/>
                </a:cubicBezTo>
                <a:cubicBezTo>
                  <a:pt x="1639042" y="-3163"/>
                  <a:pt x="1589644" y="14658"/>
                  <a:pt x="1573161" y="20152"/>
                </a:cubicBezTo>
                <a:cubicBezTo>
                  <a:pt x="1569884" y="39817"/>
                  <a:pt x="1573220" y="61837"/>
                  <a:pt x="1563329" y="79146"/>
                </a:cubicBezTo>
                <a:cubicBezTo>
                  <a:pt x="1558187" y="88145"/>
                  <a:pt x="1544157" y="88080"/>
                  <a:pt x="1533832" y="88978"/>
                </a:cubicBezTo>
                <a:cubicBezTo>
                  <a:pt x="1468449" y="94664"/>
                  <a:pt x="1402735" y="95533"/>
                  <a:pt x="1337187" y="98811"/>
                </a:cubicBezTo>
                <a:cubicBezTo>
                  <a:pt x="1320800" y="102088"/>
                  <a:pt x="1304635" y="106798"/>
                  <a:pt x="1288026" y="108643"/>
                </a:cubicBezTo>
                <a:cubicBezTo>
                  <a:pt x="1234560" y="114584"/>
                  <a:pt x="1047025" y="125549"/>
                  <a:pt x="1002890" y="128307"/>
                </a:cubicBezTo>
                <a:lnTo>
                  <a:pt x="157316" y="118475"/>
                </a:lnTo>
                <a:cubicBezTo>
                  <a:pt x="143425" y="117851"/>
                  <a:pt x="135532" y="100548"/>
                  <a:pt x="127819" y="88978"/>
                </a:cubicBezTo>
                <a:cubicBezTo>
                  <a:pt x="122176" y="80514"/>
                  <a:pt x="109466" y="25397"/>
                  <a:pt x="108155" y="20152"/>
                </a:cubicBezTo>
                <a:lnTo>
                  <a:pt x="49161" y="39817"/>
                </a:lnTo>
                <a:lnTo>
                  <a:pt x="0" y="88978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5" name="Freeform 34"/>
          <p:cNvSpPr/>
          <p:nvPr/>
        </p:nvSpPr>
        <p:spPr>
          <a:xfrm>
            <a:off x="8116853" y="3131379"/>
            <a:ext cx="178069" cy="181225"/>
          </a:xfrm>
          <a:custGeom>
            <a:avLst/>
            <a:gdLst>
              <a:gd name="connsiteX0" fmla="*/ 1046 w 178069"/>
              <a:gd name="connsiteY0" fmla="*/ 58994 h 181225"/>
              <a:gd name="connsiteX1" fmla="*/ 40375 w 178069"/>
              <a:gd name="connsiteY1" fmla="*/ 108155 h 181225"/>
              <a:gd name="connsiteX2" fmla="*/ 60040 w 178069"/>
              <a:gd name="connsiteY2" fmla="*/ 137652 h 181225"/>
              <a:gd name="connsiteX3" fmla="*/ 89536 w 178069"/>
              <a:gd name="connsiteY3" fmla="*/ 147484 h 181225"/>
              <a:gd name="connsiteX4" fmla="*/ 109201 w 178069"/>
              <a:gd name="connsiteY4" fmla="*/ 176981 h 181225"/>
              <a:gd name="connsiteX5" fmla="*/ 168194 w 178069"/>
              <a:gd name="connsiteY5" fmla="*/ 137652 h 181225"/>
              <a:gd name="connsiteX6" fmla="*/ 168194 w 178069"/>
              <a:gd name="connsiteY6" fmla="*/ 29497 h 181225"/>
              <a:gd name="connsiteX7" fmla="*/ 109201 w 178069"/>
              <a:gd name="connsiteY7" fmla="*/ 9832 h 181225"/>
              <a:gd name="connsiteX8" fmla="*/ 79704 w 178069"/>
              <a:gd name="connsiteY8" fmla="*/ 0 h 181225"/>
              <a:gd name="connsiteX9" fmla="*/ 40375 w 178069"/>
              <a:gd name="connsiteY9" fmla="*/ 9832 h 181225"/>
              <a:gd name="connsiteX10" fmla="*/ 10878 w 178069"/>
              <a:gd name="connsiteY10" fmla="*/ 68826 h 181225"/>
              <a:gd name="connsiteX11" fmla="*/ 1046 w 178069"/>
              <a:gd name="connsiteY11" fmla="*/ 58994 h 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069" h="181225">
                <a:moveTo>
                  <a:pt x="1046" y="58994"/>
                </a:moveTo>
                <a:cubicBezTo>
                  <a:pt x="5962" y="65549"/>
                  <a:pt x="27784" y="91367"/>
                  <a:pt x="40375" y="108155"/>
                </a:cubicBezTo>
                <a:cubicBezTo>
                  <a:pt x="47465" y="117609"/>
                  <a:pt x="50812" y="130270"/>
                  <a:pt x="60040" y="137652"/>
                </a:cubicBezTo>
                <a:cubicBezTo>
                  <a:pt x="68133" y="144126"/>
                  <a:pt x="79704" y="144207"/>
                  <a:pt x="89536" y="147484"/>
                </a:cubicBezTo>
                <a:cubicBezTo>
                  <a:pt x="96091" y="157316"/>
                  <a:pt x="97839" y="173735"/>
                  <a:pt x="109201" y="176981"/>
                </a:cubicBezTo>
                <a:cubicBezTo>
                  <a:pt x="159755" y="191425"/>
                  <a:pt x="158516" y="166686"/>
                  <a:pt x="168194" y="137652"/>
                </a:cubicBezTo>
                <a:cubicBezTo>
                  <a:pt x="169337" y="129651"/>
                  <a:pt x="189830" y="48042"/>
                  <a:pt x="168194" y="29497"/>
                </a:cubicBezTo>
                <a:cubicBezTo>
                  <a:pt x="152456" y="16007"/>
                  <a:pt x="128865" y="16387"/>
                  <a:pt x="109201" y="9832"/>
                </a:cubicBezTo>
                <a:lnTo>
                  <a:pt x="79704" y="0"/>
                </a:lnTo>
                <a:cubicBezTo>
                  <a:pt x="66594" y="3277"/>
                  <a:pt x="51619" y="2336"/>
                  <a:pt x="40375" y="9832"/>
                </a:cubicBezTo>
                <a:cubicBezTo>
                  <a:pt x="25958" y="19444"/>
                  <a:pt x="14804" y="53123"/>
                  <a:pt x="10878" y="68826"/>
                </a:cubicBezTo>
                <a:cubicBezTo>
                  <a:pt x="10083" y="72005"/>
                  <a:pt x="-3870" y="52439"/>
                  <a:pt x="1046" y="5899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6" name="Freeform 35"/>
          <p:cNvSpPr/>
          <p:nvPr/>
        </p:nvSpPr>
        <p:spPr>
          <a:xfrm>
            <a:off x="8308374" y="3054844"/>
            <a:ext cx="515955" cy="334297"/>
          </a:xfrm>
          <a:custGeom>
            <a:avLst/>
            <a:gdLst>
              <a:gd name="connsiteX0" fmla="*/ 43339 w 515955"/>
              <a:gd name="connsiteY0" fmla="*/ 196645 h 334297"/>
              <a:gd name="connsiteX1" fmla="*/ 230152 w 515955"/>
              <a:gd name="connsiteY1" fmla="*/ 176981 h 334297"/>
              <a:gd name="connsiteX2" fmla="*/ 318642 w 515955"/>
              <a:gd name="connsiteY2" fmla="*/ 186813 h 334297"/>
              <a:gd name="connsiteX3" fmla="*/ 367804 w 515955"/>
              <a:gd name="connsiteY3" fmla="*/ 245807 h 334297"/>
              <a:gd name="connsiteX4" fmla="*/ 407133 w 515955"/>
              <a:gd name="connsiteY4" fmla="*/ 314632 h 334297"/>
              <a:gd name="connsiteX5" fmla="*/ 466126 w 515955"/>
              <a:gd name="connsiteY5" fmla="*/ 334297 h 334297"/>
              <a:gd name="connsiteX6" fmla="*/ 485791 w 515955"/>
              <a:gd name="connsiteY6" fmla="*/ 167148 h 334297"/>
              <a:gd name="connsiteX7" fmla="*/ 446462 w 515955"/>
              <a:gd name="connsiteY7" fmla="*/ 157316 h 334297"/>
              <a:gd name="connsiteX8" fmla="*/ 416965 w 515955"/>
              <a:gd name="connsiteY8" fmla="*/ 88490 h 334297"/>
              <a:gd name="connsiteX9" fmla="*/ 377636 w 515955"/>
              <a:gd name="connsiteY9" fmla="*/ 29497 h 334297"/>
              <a:gd name="connsiteX10" fmla="*/ 318642 w 515955"/>
              <a:gd name="connsiteY10" fmla="*/ 0 h 334297"/>
              <a:gd name="connsiteX11" fmla="*/ 210487 w 515955"/>
              <a:gd name="connsiteY11" fmla="*/ 29497 h 334297"/>
              <a:gd name="connsiteX12" fmla="*/ 141662 w 515955"/>
              <a:gd name="connsiteY12" fmla="*/ 108155 h 334297"/>
              <a:gd name="connsiteX13" fmla="*/ 121997 w 515955"/>
              <a:gd name="connsiteY13" fmla="*/ 167148 h 334297"/>
              <a:gd name="connsiteX14" fmla="*/ 92500 w 515955"/>
              <a:gd name="connsiteY14" fmla="*/ 176981 h 334297"/>
              <a:gd name="connsiteX15" fmla="*/ 4010 w 515955"/>
              <a:gd name="connsiteY15" fmla="*/ 186813 h 334297"/>
              <a:gd name="connsiteX16" fmla="*/ 43339 w 515955"/>
              <a:gd name="connsiteY16" fmla="*/ 196645 h 3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5955" h="334297">
                <a:moveTo>
                  <a:pt x="43339" y="196645"/>
                </a:moveTo>
                <a:cubicBezTo>
                  <a:pt x="81029" y="195006"/>
                  <a:pt x="130945" y="176981"/>
                  <a:pt x="230152" y="176981"/>
                </a:cubicBezTo>
                <a:cubicBezTo>
                  <a:pt x="259830" y="176981"/>
                  <a:pt x="289145" y="183536"/>
                  <a:pt x="318642" y="186813"/>
                </a:cubicBezTo>
                <a:cubicBezTo>
                  <a:pt x="345755" y="213926"/>
                  <a:pt x="349553" y="213868"/>
                  <a:pt x="367804" y="245807"/>
                </a:cubicBezTo>
                <a:cubicBezTo>
                  <a:pt x="371485" y="252249"/>
                  <a:pt x="396484" y="307976"/>
                  <a:pt x="407133" y="314632"/>
                </a:cubicBezTo>
                <a:cubicBezTo>
                  <a:pt x="424710" y="325618"/>
                  <a:pt x="466126" y="334297"/>
                  <a:pt x="466126" y="334297"/>
                </a:cubicBezTo>
                <a:cubicBezTo>
                  <a:pt x="528846" y="292483"/>
                  <a:pt x="528813" y="304820"/>
                  <a:pt x="485791" y="167148"/>
                </a:cubicBezTo>
                <a:cubicBezTo>
                  <a:pt x="481760" y="154250"/>
                  <a:pt x="459572" y="160593"/>
                  <a:pt x="446462" y="157316"/>
                </a:cubicBezTo>
                <a:cubicBezTo>
                  <a:pt x="436291" y="126804"/>
                  <a:pt x="435187" y="118861"/>
                  <a:pt x="416965" y="88490"/>
                </a:cubicBezTo>
                <a:cubicBezTo>
                  <a:pt x="404806" y="68224"/>
                  <a:pt x="397300" y="42607"/>
                  <a:pt x="377636" y="29497"/>
                </a:cubicBezTo>
                <a:cubicBezTo>
                  <a:pt x="339516" y="4083"/>
                  <a:pt x="359350" y="13569"/>
                  <a:pt x="318642" y="0"/>
                </a:cubicBezTo>
                <a:cubicBezTo>
                  <a:pt x="229929" y="22179"/>
                  <a:pt x="265623" y="11119"/>
                  <a:pt x="210487" y="29497"/>
                </a:cubicBezTo>
                <a:cubicBezTo>
                  <a:pt x="176074" y="52439"/>
                  <a:pt x="158050" y="58993"/>
                  <a:pt x="141662" y="108155"/>
                </a:cubicBezTo>
                <a:cubicBezTo>
                  <a:pt x="135107" y="127819"/>
                  <a:pt x="141661" y="160593"/>
                  <a:pt x="121997" y="167148"/>
                </a:cubicBezTo>
                <a:cubicBezTo>
                  <a:pt x="112165" y="170426"/>
                  <a:pt x="102723" y="175277"/>
                  <a:pt x="92500" y="176981"/>
                </a:cubicBezTo>
                <a:cubicBezTo>
                  <a:pt x="63226" y="181860"/>
                  <a:pt x="29953" y="172400"/>
                  <a:pt x="4010" y="186813"/>
                </a:cubicBezTo>
                <a:cubicBezTo>
                  <a:pt x="-7450" y="193180"/>
                  <a:pt x="5649" y="198284"/>
                  <a:pt x="43339" y="19664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Freeform 36"/>
          <p:cNvSpPr/>
          <p:nvPr/>
        </p:nvSpPr>
        <p:spPr>
          <a:xfrm>
            <a:off x="8327923" y="3251181"/>
            <a:ext cx="473851" cy="432824"/>
          </a:xfrm>
          <a:custGeom>
            <a:avLst/>
            <a:gdLst>
              <a:gd name="connsiteX0" fmla="*/ 137651 w 473851"/>
              <a:gd name="connsiteY0" fmla="*/ 29702 h 432824"/>
              <a:gd name="connsiteX1" fmla="*/ 88490 w 473851"/>
              <a:gd name="connsiteY1" fmla="*/ 59198 h 432824"/>
              <a:gd name="connsiteX2" fmla="*/ 29496 w 473851"/>
              <a:gd name="connsiteY2" fmla="*/ 98527 h 432824"/>
              <a:gd name="connsiteX3" fmla="*/ 9832 w 473851"/>
              <a:gd name="connsiteY3" fmla="*/ 157521 h 432824"/>
              <a:gd name="connsiteX4" fmla="*/ 0 w 473851"/>
              <a:gd name="connsiteY4" fmla="*/ 187018 h 432824"/>
              <a:gd name="connsiteX5" fmla="*/ 9832 w 473851"/>
              <a:gd name="connsiteY5" fmla="*/ 216515 h 432824"/>
              <a:gd name="connsiteX6" fmla="*/ 78658 w 473851"/>
              <a:gd name="connsiteY6" fmla="*/ 275508 h 432824"/>
              <a:gd name="connsiteX7" fmla="*/ 117987 w 473851"/>
              <a:gd name="connsiteY7" fmla="*/ 295173 h 432824"/>
              <a:gd name="connsiteX8" fmla="*/ 176980 w 473851"/>
              <a:gd name="connsiteY8" fmla="*/ 334502 h 432824"/>
              <a:gd name="connsiteX9" fmla="*/ 206477 w 473851"/>
              <a:gd name="connsiteY9" fmla="*/ 432824 h 432824"/>
              <a:gd name="connsiteX10" fmla="*/ 255638 w 473851"/>
              <a:gd name="connsiteY10" fmla="*/ 422992 h 432824"/>
              <a:gd name="connsiteX11" fmla="*/ 344129 w 473851"/>
              <a:gd name="connsiteY11" fmla="*/ 354166 h 432824"/>
              <a:gd name="connsiteX12" fmla="*/ 373625 w 473851"/>
              <a:gd name="connsiteY12" fmla="*/ 334502 h 432824"/>
              <a:gd name="connsiteX13" fmla="*/ 422787 w 473851"/>
              <a:gd name="connsiteY13" fmla="*/ 275508 h 432824"/>
              <a:gd name="connsiteX14" fmla="*/ 452283 w 473851"/>
              <a:gd name="connsiteY14" fmla="*/ 255844 h 432824"/>
              <a:gd name="connsiteX15" fmla="*/ 471948 w 473851"/>
              <a:gd name="connsiteY15" fmla="*/ 285340 h 432824"/>
              <a:gd name="connsiteX16" fmla="*/ 442451 w 473851"/>
              <a:gd name="connsiteY16" fmla="*/ 265676 h 432824"/>
              <a:gd name="connsiteX17" fmla="*/ 412954 w 473851"/>
              <a:gd name="connsiteY17" fmla="*/ 236179 h 432824"/>
              <a:gd name="connsiteX18" fmla="*/ 363793 w 473851"/>
              <a:gd name="connsiteY18" fmla="*/ 196850 h 432824"/>
              <a:gd name="connsiteX19" fmla="*/ 344129 w 473851"/>
              <a:gd name="connsiteY19" fmla="*/ 167353 h 432824"/>
              <a:gd name="connsiteX20" fmla="*/ 265470 w 473851"/>
              <a:gd name="connsiteY20" fmla="*/ 108360 h 432824"/>
              <a:gd name="connsiteX21" fmla="*/ 235974 w 473851"/>
              <a:gd name="connsiteY21" fmla="*/ 78863 h 432824"/>
              <a:gd name="connsiteX22" fmla="*/ 206477 w 473851"/>
              <a:gd name="connsiteY22" fmla="*/ 59198 h 432824"/>
              <a:gd name="connsiteX23" fmla="*/ 176980 w 473851"/>
              <a:gd name="connsiteY23" fmla="*/ 29702 h 432824"/>
              <a:gd name="connsiteX24" fmla="*/ 157316 w 473851"/>
              <a:gd name="connsiteY24" fmla="*/ 205 h 432824"/>
              <a:gd name="connsiteX25" fmla="*/ 137651 w 473851"/>
              <a:gd name="connsiteY25" fmla="*/ 29702 h 43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851" h="432824">
                <a:moveTo>
                  <a:pt x="137651" y="29702"/>
                </a:moveTo>
                <a:cubicBezTo>
                  <a:pt x="126180" y="39534"/>
                  <a:pt x="103778" y="47732"/>
                  <a:pt x="88490" y="59198"/>
                </a:cubicBezTo>
                <a:cubicBezTo>
                  <a:pt x="29569" y="103389"/>
                  <a:pt x="88654" y="78808"/>
                  <a:pt x="29496" y="98527"/>
                </a:cubicBezTo>
                <a:lnTo>
                  <a:pt x="9832" y="157521"/>
                </a:lnTo>
                <a:lnTo>
                  <a:pt x="0" y="187018"/>
                </a:lnTo>
                <a:cubicBezTo>
                  <a:pt x="3277" y="196850"/>
                  <a:pt x="4083" y="207892"/>
                  <a:pt x="9832" y="216515"/>
                </a:cubicBezTo>
                <a:cubicBezTo>
                  <a:pt x="21322" y="233750"/>
                  <a:pt x="63083" y="265773"/>
                  <a:pt x="78658" y="275508"/>
                </a:cubicBezTo>
                <a:cubicBezTo>
                  <a:pt x="91087" y="283276"/>
                  <a:pt x="105419" y="287632"/>
                  <a:pt x="117987" y="295173"/>
                </a:cubicBezTo>
                <a:cubicBezTo>
                  <a:pt x="138253" y="307333"/>
                  <a:pt x="176980" y="334502"/>
                  <a:pt x="176980" y="334502"/>
                </a:cubicBezTo>
                <a:cubicBezTo>
                  <a:pt x="200918" y="406315"/>
                  <a:pt x="191618" y="373386"/>
                  <a:pt x="206477" y="432824"/>
                </a:cubicBezTo>
                <a:cubicBezTo>
                  <a:pt x="222864" y="429547"/>
                  <a:pt x="240122" y="429198"/>
                  <a:pt x="255638" y="422992"/>
                </a:cubicBezTo>
                <a:cubicBezTo>
                  <a:pt x="309256" y="401545"/>
                  <a:pt x="302387" y="389945"/>
                  <a:pt x="344129" y="354166"/>
                </a:cubicBezTo>
                <a:cubicBezTo>
                  <a:pt x="353101" y="346476"/>
                  <a:pt x="363793" y="341057"/>
                  <a:pt x="373625" y="334502"/>
                </a:cubicBezTo>
                <a:cubicBezTo>
                  <a:pt x="392961" y="305499"/>
                  <a:pt x="394398" y="299166"/>
                  <a:pt x="422787" y="275508"/>
                </a:cubicBezTo>
                <a:cubicBezTo>
                  <a:pt x="431865" y="267943"/>
                  <a:pt x="442451" y="262399"/>
                  <a:pt x="452283" y="255844"/>
                </a:cubicBezTo>
                <a:cubicBezTo>
                  <a:pt x="458838" y="265676"/>
                  <a:pt x="480304" y="276984"/>
                  <a:pt x="471948" y="285340"/>
                </a:cubicBezTo>
                <a:cubicBezTo>
                  <a:pt x="463592" y="293696"/>
                  <a:pt x="451529" y="273241"/>
                  <a:pt x="442451" y="265676"/>
                </a:cubicBezTo>
                <a:cubicBezTo>
                  <a:pt x="431769" y="256774"/>
                  <a:pt x="423419" y="245336"/>
                  <a:pt x="412954" y="236179"/>
                </a:cubicBezTo>
                <a:cubicBezTo>
                  <a:pt x="397161" y="222360"/>
                  <a:pt x="378632" y="211689"/>
                  <a:pt x="363793" y="196850"/>
                </a:cubicBezTo>
                <a:cubicBezTo>
                  <a:pt x="355437" y="188494"/>
                  <a:pt x="352485" y="175709"/>
                  <a:pt x="344129" y="167353"/>
                </a:cubicBezTo>
                <a:cubicBezTo>
                  <a:pt x="272403" y="95627"/>
                  <a:pt x="319938" y="153750"/>
                  <a:pt x="265470" y="108360"/>
                </a:cubicBezTo>
                <a:cubicBezTo>
                  <a:pt x="254788" y="99458"/>
                  <a:pt x="246656" y="87765"/>
                  <a:pt x="235974" y="78863"/>
                </a:cubicBezTo>
                <a:cubicBezTo>
                  <a:pt x="226896" y="71298"/>
                  <a:pt x="215555" y="66763"/>
                  <a:pt x="206477" y="59198"/>
                </a:cubicBezTo>
                <a:cubicBezTo>
                  <a:pt x="195795" y="50296"/>
                  <a:pt x="185882" y="40384"/>
                  <a:pt x="176980" y="29702"/>
                </a:cubicBezTo>
                <a:cubicBezTo>
                  <a:pt x="169415" y="20624"/>
                  <a:pt x="167148" y="6760"/>
                  <a:pt x="157316" y="205"/>
                </a:cubicBezTo>
                <a:cubicBezTo>
                  <a:pt x="153459" y="-2366"/>
                  <a:pt x="149122" y="19870"/>
                  <a:pt x="137651" y="297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8" name="Freeform 37"/>
          <p:cNvSpPr/>
          <p:nvPr/>
        </p:nvSpPr>
        <p:spPr>
          <a:xfrm>
            <a:off x="8861978" y="3113249"/>
            <a:ext cx="398523" cy="394271"/>
          </a:xfrm>
          <a:custGeom>
            <a:avLst/>
            <a:gdLst>
              <a:gd name="connsiteX0" fmla="*/ 0 w 398523"/>
              <a:gd name="connsiteY0" fmla="*/ 39329 h 394271"/>
              <a:gd name="connsiteX1" fmla="*/ 29497 w 398523"/>
              <a:gd name="connsiteY1" fmla="*/ 186813 h 394271"/>
              <a:gd name="connsiteX2" fmla="*/ 49162 w 398523"/>
              <a:gd name="connsiteY2" fmla="*/ 216310 h 394271"/>
              <a:gd name="connsiteX3" fmla="*/ 78658 w 398523"/>
              <a:gd name="connsiteY3" fmla="*/ 235974 h 394271"/>
              <a:gd name="connsiteX4" fmla="*/ 98323 w 398523"/>
              <a:gd name="connsiteY4" fmla="*/ 265471 h 394271"/>
              <a:gd name="connsiteX5" fmla="*/ 137652 w 398523"/>
              <a:gd name="connsiteY5" fmla="*/ 285135 h 394271"/>
              <a:gd name="connsiteX6" fmla="*/ 167149 w 398523"/>
              <a:gd name="connsiteY6" fmla="*/ 304800 h 394271"/>
              <a:gd name="connsiteX7" fmla="*/ 235975 w 398523"/>
              <a:gd name="connsiteY7" fmla="*/ 344129 h 394271"/>
              <a:gd name="connsiteX8" fmla="*/ 245807 w 398523"/>
              <a:gd name="connsiteY8" fmla="*/ 393290 h 394271"/>
              <a:gd name="connsiteX9" fmla="*/ 275304 w 398523"/>
              <a:gd name="connsiteY9" fmla="*/ 363793 h 394271"/>
              <a:gd name="connsiteX10" fmla="*/ 373626 w 398523"/>
              <a:gd name="connsiteY10" fmla="*/ 245806 h 394271"/>
              <a:gd name="connsiteX11" fmla="*/ 393291 w 398523"/>
              <a:gd name="connsiteY11" fmla="*/ 186813 h 394271"/>
              <a:gd name="connsiteX12" fmla="*/ 324465 w 398523"/>
              <a:gd name="connsiteY12" fmla="*/ 137651 h 394271"/>
              <a:gd name="connsiteX13" fmla="*/ 265471 w 398523"/>
              <a:gd name="connsiteY13" fmla="*/ 98322 h 394271"/>
              <a:gd name="connsiteX14" fmla="*/ 245807 w 398523"/>
              <a:gd name="connsiteY14" fmla="*/ 68826 h 394271"/>
              <a:gd name="connsiteX15" fmla="*/ 176981 w 398523"/>
              <a:gd name="connsiteY15" fmla="*/ 29497 h 394271"/>
              <a:gd name="connsiteX16" fmla="*/ 108155 w 398523"/>
              <a:gd name="connsiteY16" fmla="*/ 0 h 394271"/>
              <a:gd name="connsiteX17" fmla="*/ 29497 w 398523"/>
              <a:gd name="connsiteY17" fmla="*/ 29497 h 394271"/>
              <a:gd name="connsiteX18" fmla="*/ 0 w 398523"/>
              <a:gd name="connsiteY18" fmla="*/ 39329 h 3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523" h="394271">
                <a:moveTo>
                  <a:pt x="0" y="39329"/>
                </a:moveTo>
                <a:cubicBezTo>
                  <a:pt x="8766" y="135750"/>
                  <a:pt x="-5387" y="125766"/>
                  <a:pt x="29497" y="186813"/>
                </a:cubicBezTo>
                <a:cubicBezTo>
                  <a:pt x="35360" y="197073"/>
                  <a:pt x="40806" y="207954"/>
                  <a:pt x="49162" y="216310"/>
                </a:cubicBezTo>
                <a:cubicBezTo>
                  <a:pt x="57518" y="224666"/>
                  <a:pt x="68826" y="229419"/>
                  <a:pt x="78658" y="235974"/>
                </a:cubicBezTo>
                <a:cubicBezTo>
                  <a:pt x="85213" y="245806"/>
                  <a:pt x="89245" y="257906"/>
                  <a:pt x="98323" y="265471"/>
                </a:cubicBezTo>
                <a:cubicBezTo>
                  <a:pt x="109583" y="274854"/>
                  <a:pt x="124926" y="277863"/>
                  <a:pt x="137652" y="285135"/>
                </a:cubicBezTo>
                <a:cubicBezTo>
                  <a:pt x="147912" y="290998"/>
                  <a:pt x="158071" y="297235"/>
                  <a:pt x="167149" y="304800"/>
                </a:cubicBezTo>
                <a:cubicBezTo>
                  <a:pt x="217358" y="346641"/>
                  <a:pt x="172313" y="328214"/>
                  <a:pt x="235975" y="344129"/>
                </a:cubicBezTo>
                <a:cubicBezTo>
                  <a:pt x="239252" y="360516"/>
                  <a:pt x="230860" y="385817"/>
                  <a:pt x="245807" y="393290"/>
                </a:cubicBezTo>
                <a:cubicBezTo>
                  <a:pt x="258244" y="399508"/>
                  <a:pt x="266499" y="374555"/>
                  <a:pt x="275304" y="363793"/>
                </a:cubicBezTo>
                <a:cubicBezTo>
                  <a:pt x="380480" y="235244"/>
                  <a:pt x="291290" y="328142"/>
                  <a:pt x="373626" y="245806"/>
                </a:cubicBezTo>
                <a:cubicBezTo>
                  <a:pt x="380181" y="226142"/>
                  <a:pt x="410538" y="198311"/>
                  <a:pt x="393291" y="186813"/>
                </a:cubicBezTo>
                <a:cubicBezTo>
                  <a:pt x="297365" y="122861"/>
                  <a:pt x="446459" y="223047"/>
                  <a:pt x="324465" y="137651"/>
                </a:cubicBezTo>
                <a:cubicBezTo>
                  <a:pt x="305103" y="124098"/>
                  <a:pt x="265471" y="98322"/>
                  <a:pt x="265471" y="98322"/>
                </a:cubicBezTo>
                <a:cubicBezTo>
                  <a:pt x="258916" y="88490"/>
                  <a:pt x="254163" y="77182"/>
                  <a:pt x="245807" y="68826"/>
                </a:cubicBezTo>
                <a:cubicBezTo>
                  <a:pt x="229835" y="52854"/>
                  <a:pt x="194978" y="39781"/>
                  <a:pt x="176981" y="29497"/>
                </a:cubicBezTo>
                <a:cubicBezTo>
                  <a:pt x="124168" y="-682"/>
                  <a:pt x="172754" y="16149"/>
                  <a:pt x="108155" y="0"/>
                </a:cubicBezTo>
                <a:cubicBezTo>
                  <a:pt x="72980" y="7035"/>
                  <a:pt x="54815" y="4179"/>
                  <a:pt x="29497" y="29497"/>
                </a:cubicBezTo>
                <a:lnTo>
                  <a:pt x="0" y="393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Freeform 38"/>
          <p:cNvSpPr/>
          <p:nvPr/>
        </p:nvSpPr>
        <p:spPr>
          <a:xfrm>
            <a:off x="8829233" y="3441861"/>
            <a:ext cx="157585" cy="153090"/>
          </a:xfrm>
          <a:custGeom>
            <a:avLst/>
            <a:gdLst>
              <a:gd name="connsiteX0" fmla="*/ 19823 w 157585"/>
              <a:gd name="connsiteY0" fmla="*/ 5607 h 153090"/>
              <a:gd name="connsiteX1" fmla="*/ 158 w 157585"/>
              <a:gd name="connsiteY1" fmla="*/ 64600 h 153090"/>
              <a:gd name="connsiteX2" fmla="*/ 39487 w 157585"/>
              <a:gd name="connsiteY2" fmla="*/ 123594 h 153090"/>
              <a:gd name="connsiteX3" fmla="*/ 68984 w 157585"/>
              <a:gd name="connsiteY3" fmla="*/ 133426 h 153090"/>
              <a:gd name="connsiteX4" fmla="*/ 98481 w 157585"/>
              <a:gd name="connsiteY4" fmla="*/ 153090 h 153090"/>
              <a:gd name="connsiteX5" fmla="*/ 108313 w 157585"/>
              <a:gd name="connsiteY5" fmla="*/ 94097 h 153090"/>
              <a:gd name="connsiteX6" fmla="*/ 157475 w 157585"/>
              <a:gd name="connsiteY6" fmla="*/ 84265 h 153090"/>
              <a:gd name="connsiteX7" fmla="*/ 118146 w 157585"/>
              <a:gd name="connsiteY7" fmla="*/ 15439 h 153090"/>
              <a:gd name="connsiteX8" fmla="*/ 19823 w 157585"/>
              <a:gd name="connsiteY8" fmla="*/ 5607 h 15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585" h="153090">
                <a:moveTo>
                  <a:pt x="19823" y="5607"/>
                </a:moveTo>
                <a:cubicBezTo>
                  <a:pt x="158" y="13801"/>
                  <a:pt x="2447" y="43999"/>
                  <a:pt x="158" y="64600"/>
                </a:cubicBezTo>
                <a:cubicBezTo>
                  <a:pt x="-2330" y="86992"/>
                  <a:pt x="25092" y="113997"/>
                  <a:pt x="39487" y="123594"/>
                </a:cubicBezTo>
                <a:cubicBezTo>
                  <a:pt x="48110" y="129343"/>
                  <a:pt x="59714" y="128791"/>
                  <a:pt x="68984" y="133426"/>
                </a:cubicBezTo>
                <a:cubicBezTo>
                  <a:pt x="79553" y="138711"/>
                  <a:pt x="88649" y="146535"/>
                  <a:pt x="98481" y="153090"/>
                </a:cubicBezTo>
                <a:cubicBezTo>
                  <a:pt x="101758" y="133426"/>
                  <a:pt x="95339" y="109233"/>
                  <a:pt x="108313" y="94097"/>
                </a:cubicBezTo>
                <a:cubicBezTo>
                  <a:pt x="119189" y="81409"/>
                  <a:pt x="148877" y="98595"/>
                  <a:pt x="157475" y="84265"/>
                </a:cubicBezTo>
                <a:cubicBezTo>
                  <a:pt x="159828" y="80343"/>
                  <a:pt x="123928" y="20065"/>
                  <a:pt x="118146" y="15439"/>
                </a:cubicBezTo>
                <a:cubicBezTo>
                  <a:pt x="94197" y="-3720"/>
                  <a:pt x="39488" y="-2587"/>
                  <a:pt x="19823" y="560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0" name="Freeform 39"/>
          <p:cNvSpPr/>
          <p:nvPr/>
        </p:nvSpPr>
        <p:spPr>
          <a:xfrm>
            <a:off x="10034239" y="3031707"/>
            <a:ext cx="178069" cy="181225"/>
          </a:xfrm>
          <a:custGeom>
            <a:avLst/>
            <a:gdLst>
              <a:gd name="connsiteX0" fmla="*/ 1046 w 178069"/>
              <a:gd name="connsiteY0" fmla="*/ 58994 h 181225"/>
              <a:gd name="connsiteX1" fmla="*/ 40375 w 178069"/>
              <a:gd name="connsiteY1" fmla="*/ 108155 h 181225"/>
              <a:gd name="connsiteX2" fmla="*/ 60040 w 178069"/>
              <a:gd name="connsiteY2" fmla="*/ 137652 h 181225"/>
              <a:gd name="connsiteX3" fmla="*/ 89536 w 178069"/>
              <a:gd name="connsiteY3" fmla="*/ 147484 h 181225"/>
              <a:gd name="connsiteX4" fmla="*/ 109201 w 178069"/>
              <a:gd name="connsiteY4" fmla="*/ 176981 h 181225"/>
              <a:gd name="connsiteX5" fmla="*/ 168194 w 178069"/>
              <a:gd name="connsiteY5" fmla="*/ 137652 h 181225"/>
              <a:gd name="connsiteX6" fmla="*/ 168194 w 178069"/>
              <a:gd name="connsiteY6" fmla="*/ 29497 h 181225"/>
              <a:gd name="connsiteX7" fmla="*/ 109201 w 178069"/>
              <a:gd name="connsiteY7" fmla="*/ 9832 h 181225"/>
              <a:gd name="connsiteX8" fmla="*/ 79704 w 178069"/>
              <a:gd name="connsiteY8" fmla="*/ 0 h 181225"/>
              <a:gd name="connsiteX9" fmla="*/ 40375 w 178069"/>
              <a:gd name="connsiteY9" fmla="*/ 9832 h 181225"/>
              <a:gd name="connsiteX10" fmla="*/ 10878 w 178069"/>
              <a:gd name="connsiteY10" fmla="*/ 68826 h 181225"/>
              <a:gd name="connsiteX11" fmla="*/ 1046 w 178069"/>
              <a:gd name="connsiteY11" fmla="*/ 58994 h 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78069" h="181225">
                <a:moveTo>
                  <a:pt x="1046" y="58994"/>
                </a:moveTo>
                <a:cubicBezTo>
                  <a:pt x="5962" y="65549"/>
                  <a:pt x="27784" y="91367"/>
                  <a:pt x="40375" y="108155"/>
                </a:cubicBezTo>
                <a:cubicBezTo>
                  <a:pt x="47465" y="117609"/>
                  <a:pt x="50812" y="130270"/>
                  <a:pt x="60040" y="137652"/>
                </a:cubicBezTo>
                <a:cubicBezTo>
                  <a:pt x="68133" y="144126"/>
                  <a:pt x="79704" y="144207"/>
                  <a:pt x="89536" y="147484"/>
                </a:cubicBezTo>
                <a:cubicBezTo>
                  <a:pt x="96091" y="157316"/>
                  <a:pt x="97839" y="173735"/>
                  <a:pt x="109201" y="176981"/>
                </a:cubicBezTo>
                <a:cubicBezTo>
                  <a:pt x="159755" y="191425"/>
                  <a:pt x="158516" y="166686"/>
                  <a:pt x="168194" y="137652"/>
                </a:cubicBezTo>
                <a:cubicBezTo>
                  <a:pt x="169337" y="129651"/>
                  <a:pt x="189830" y="48042"/>
                  <a:pt x="168194" y="29497"/>
                </a:cubicBezTo>
                <a:cubicBezTo>
                  <a:pt x="152456" y="16007"/>
                  <a:pt x="128865" y="16387"/>
                  <a:pt x="109201" y="9832"/>
                </a:cubicBezTo>
                <a:lnTo>
                  <a:pt x="79704" y="0"/>
                </a:lnTo>
                <a:cubicBezTo>
                  <a:pt x="66594" y="3277"/>
                  <a:pt x="51619" y="2336"/>
                  <a:pt x="40375" y="9832"/>
                </a:cubicBezTo>
                <a:cubicBezTo>
                  <a:pt x="25958" y="19444"/>
                  <a:pt x="14804" y="53123"/>
                  <a:pt x="10878" y="68826"/>
                </a:cubicBezTo>
                <a:cubicBezTo>
                  <a:pt x="10083" y="72005"/>
                  <a:pt x="-3870" y="52439"/>
                  <a:pt x="1046" y="58994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1" name="Freeform 40"/>
          <p:cNvSpPr/>
          <p:nvPr/>
        </p:nvSpPr>
        <p:spPr>
          <a:xfrm>
            <a:off x="10485898" y="2989290"/>
            <a:ext cx="515955" cy="334297"/>
          </a:xfrm>
          <a:custGeom>
            <a:avLst/>
            <a:gdLst>
              <a:gd name="connsiteX0" fmla="*/ 43339 w 515955"/>
              <a:gd name="connsiteY0" fmla="*/ 196645 h 334297"/>
              <a:gd name="connsiteX1" fmla="*/ 230152 w 515955"/>
              <a:gd name="connsiteY1" fmla="*/ 176981 h 334297"/>
              <a:gd name="connsiteX2" fmla="*/ 318642 w 515955"/>
              <a:gd name="connsiteY2" fmla="*/ 186813 h 334297"/>
              <a:gd name="connsiteX3" fmla="*/ 367804 w 515955"/>
              <a:gd name="connsiteY3" fmla="*/ 245807 h 334297"/>
              <a:gd name="connsiteX4" fmla="*/ 407133 w 515955"/>
              <a:gd name="connsiteY4" fmla="*/ 314632 h 334297"/>
              <a:gd name="connsiteX5" fmla="*/ 466126 w 515955"/>
              <a:gd name="connsiteY5" fmla="*/ 334297 h 334297"/>
              <a:gd name="connsiteX6" fmla="*/ 485791 w 515955"/>
              <a:gd name="connsiteY6" fmla="*/ 167148 h 334297"/>
              <a:gd name="connsiteX7" fmla="*/ 446462 w 515955"/>
              <a:gd name="connsiteY7" fmla="*/ 157316 h 334297"/>
              <a:gd name="connsiteX8" fmla="*/ 416965 w 515955"/>
              <a:gd name="connsiteY8" fmla="*/ 88490 h 334297"/>
              <a:gd name="connsiteX9" fmla="*/ 377636 w 515955"/>
              <a:gd name="connsiteY9" fmla="*/ 29497 h 334297"/>
              <a:gd name="connsiteX10" fmla="*/ 318642 w 515955"/>
              <a:gd name="connsiteY10" fmla="*/ 0 h 334297"/>
              <a:gd name="connsiteX11" fmla="*/ 210487 w 515955"/>
              <a:gd name="connsiteY11" fmla="*/ 29497 h 334297"/>
              <a:gd name="connsiteX12" fmla="*/ 141662 w 515955"/>
              <a:gd name="connsiteY12" fmla="*/ 108155 h 334297"/>
              <a:gd name="connsiteX13" fmla="*/ 121997 w 515955"/>
              <a:gd name="connsiteY13" fmla="*/ 167148 h 334297"/>
              <a:gd name="connsiteX14" fmla="*/ 92500 w 515955"/>
              <a:gd name="connsiteY14" fmla="*/ 176981 h 334297"/>
              <a:gd name="connsiteX15" fmla="*/ 4010 w 515955"/>
              <a:gd name="connsiteY15" fmla="*/ 186813 h 334297"/>
              <a:gd name="connsiteX16" fmla="*/ 43339 w 515955"/>
              <a:gd name="connsiteY16" fmla="*/ 196645 h 334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15955" h="334297">
                <a:moveTo>
                  <a:pt x="43339" y="196645"/>
                </a:moveTo>
                <a:cubicBezTo>
                  <a:pt x="81029" y="195006"/>
                  <a:pt x="130945" y="176981"/>
                  <a:pt x="230152" y="176981"/>
                </a:cubicBezTo>
                <a:cubicBezTo>
                  <a:pt x="259830" y="176981"/>
                  <a:pt x="289145" y="183536"/>
                  <a:pt x="318642" y="186813"/>
                </a:cubicBezTo>
                <a:cubicBezTo>
                  <a:pt x="345755" y="213926"/>
                  <a:pt x="349553" y="213868"/>
                  <a:pt x="367804" y="245807"/>
                </a:cubicBezTo>
                <a:cubicBezTo>
                  <a:pt x="371485" y="252249"/>
                  <a:pt x="396484" y="307976"/>
                  <a:pt x="407133" y="314632"/>
                </a:cubicBezTo>
                <a:cubicBezTo>
                  <a:pt x="424710" y="325618"/>
                  <a:pt x="466126" y="334297"/>
                  <a:pt x="466126" y="334297"/>
                </a:cubicBezTo>
                <a:cubicBezTo>
                  <a:pt x="528846" y="292483"/>
                  <a:pt x="528813" y="304820"/>
                  <a:pt x="485791" y="167148"/>
                </a:cubicBezTo>
                <a:cubicBezTo>
                  <a:pt x="481760" y="154250"/>
                  <a:pt x="459572" y="160593"/>
                  <a:pt x="446462" y="157316"/>
                </a:cubicBezTo>
                <a:cubicBezTo>
                  <a:pt x="436291" y="126804"/>
                  <a:pt x="435187" y="118861"/>
                  <a:pt x="416965" y="88490"/>
                </a:cubicBezTo>
                <a:cubicBezTo>
                  <a:pt x="404806" y="68224"/>
                  <a:pt x="397300" y="42607"/>
                  <a:pt x="377636" y="29497"/>
                </a:cubicBezTo>
                <a:cubicBezTo>
                  <a:pt x="339516" y="4083"/>
                  <a:pt x="359350" y="13569"/>
                  <a:pt x="318642" y="0"/>
                </a:cubicBezTo>
                <a:cubicBezTo>
                  <a:pt x="229929" y="22179"/>
                  <a:pt x="265623" y="11119"/>
                  <a:pt x="210487" y="29497"/>
                </a:cubicBezTo>
                <a:cubicBezTo>
                  <a:pt x="176074" y="52439"/>
                  <a:pt x="158050" y="58993"/>
                  <a:pt x="141662" y="108155"/>
                </a:cubicBezTo>
                <a:cubicBezTo>
                  <a:pt x="135107" y="127819"/>
                  <a:pt x="141661" y="160593"/>
                  <a:pt x="121997" y="167148"/>
                </a:cubicBezTo>
                <a:cubicBezTo>
                  <a:pt x="112165" y="170426"/>
                  <a:pt x="102723" y="175277"/>
                  <a:pt x="92500" y="176981"/>
                </a:cubicBezTo>
                <a:cubicBezTo>
                  <a:pt x="63226" y="181860"/>
                  <a:pt x="29953" y="172400"/>
                  <a:pt x="4010" y="186813"/>
                </a:cubicBezTo>
                <a:cubicBezTo>
                  <a:pt x="-7450" y="193180"/>
                  <a:pt x="5649" y="198284"/>
                  <a:pt x="43339" y="196645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Freeform 41"/>
          <p:cNvSpPr/>
          <p:nvPr/>
        </p:nvSpPr>
        <p:spPr>
          <a:xfrm>
            <a:off x="10359750" y="3444457"/>
            <a:ext cx="473851" cy="432824"/>
          </a:xfrm>
          <a:custGeom>
            <a:avLst/>
            <a:gdLst>
              <a:gd name="connsiteX0" fmla="*/ 137651 w 473851"/>
              <a:gd name="connsiteY0" fmla="*/ 29702 h 432824"/>
              <a:gd name="connsiteX1" fmla="*/ 88490 w 473851"/>
              <a:gd name="connsiteY1" fmla="*/ 59198 h 432824"/>
              <a:gd name="connsiteX2" fmla="*/ 29496 w 473851"/>
              <a:gd name="connsiteY2" fmla="*/ 98527 h 432824"/>
              <a:gd name="connsiteX3" fmla="*/ 9832 w 473851"/>
              <a:gd name="connsiteY3" fmla="*/ 157521 h 432824"/>
              <a:gd name="connsiteX4" fmla="*/ 0 w 473851"/>
              <a:gd name="connsiteY4" fmla="*/ 187018 h 432824"/>
              <a:gd name="connsiteX5" fmla="*/ 9832 w 473851"/>
              <a:gd name="connsiteY5" fmla="*/ 216515 h 432824"/>
              <a:gd name="connsiteX6" fmla="*/ 78658 w 473851"/>
              <a:gd name="connsiteY6" fmla="*/ 275508 h 432824"/>
              <a:gd name="connsiteX7" fmla="*/ 117987 w 473851"/>
              <a:gd name="connsiteY7" fmla="*/ 295173 h 432824"/>
              <a:gd name="connsiteX8" fmla="*/ 176980 w 473851"/>
              <a:gd name="connsiteY8" fmla="*/ 334502 h 432824"/>
              <a:gd name="connsiteX9" fmla="*/ 206477 w 473851"/>
              <a:gd name="connsiteY9" fmla="*/ 432824 h 432824"/>
              <a:gd name="connsiteX10" fmla="*/ 255638 w 473851"/>
              <a:gd name="connsiteY10" fmla="*/ 422992 h 432824"/>
              <a:gd name="connsiteX11" fmla="*/ 344129 w 473851"/>
              <a:gd name="connsiteY11" fmla="*/ 354166 h 432824"/>
              <a:gd name="connsiteX12" fmla="*/ 373625 w 473851"/>
              <a:gd name="connsiteY12" fmla="*/ 334502 h 432824"/>
              <a:gd name="connsiteX13" fmla="*/ 422787 w 473851"/>
              <a:gd name="connsiteY13" fmla="*/ 275508 h 432824"/>
              <a:gd name="connsiteX14" fmla="*/ 452283 w 473851"/>
              <a:gd name="connsiteY14" fmla="*/ 255844 h 432824"/>
              <a:gd name="connsiteX15" fmla="*/ 471948 w 473851"/>
              <a:gd name="connsiteY15" fmla="*/ 285340 h 432824"/>
              <a:gd name="connsiteX16" fmla="*/ 442451 w 473851"/>
              <a:gd name="connsiteY16" fmla="*/ 265676 h 432824"/>
              <a:gd name="connsiteX17" fmla="*/ 412954 w 473851"/>
              <a:gd name="connsiteY17" fmla="*/ 236179 h 432824"/>
              <a:gd name="connsiteX18" fmla="*/ 363793 w 473851"/>
              <a:gd name="connsiteY18" fmla="*/ 196850 h 432824"/>
              <a:gd name="connsiteX19" fmla="*/ 344129 w 473851"/>
              <a:gd name="connsiteY19" fmla="*/ 167353 h 432824"/>
              <a:gd name="connsiteX20" fmla="*/ 265470 w 473851"/>
              <a:gd name="connsiteY20" fmla="*/ 108360 h 432824"/>
              <a:gd name="connsiteX21" fmla="*/ 235974 w 473851"/>
              <a:gd name="connsiteY21" fmla="*/ 78863 h 432824"/>
              <a:gd name="connsiteX22" fmla="*/ 206477 w 473851"/>
              <a:gd name="connsiteY22" fmla="*/ 59198 h 432824"/>
              <a:gd name="connsiteX23" fmla="*/ 176980 w 473851"/>
              <a:gd name="connsiteY23" fmla="*/ 29702 h 432824"/>
              <a:gd name="connsiteX24" fmla="*/ 157316 w 473851"/>
              <a:gd name="connsiteY24" fmla="*/ 205 h 432824"/>
              <a:gd name="connsiteX25" fmla="*/ 137651 w 473851"/>
              <a:gd name="connsiteY25" fmla="*/ 29702 h 43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851" h="432824">
                <a:moveTo>
                  <a:pt x="137651" y="29702"/>
                </a:moveTo>
                <a:cubicBezTo>
                  <a:pt x="126180" y="39534"/>
                  <a:pt x="103778" y="47732"/>
                  <a:pt x="88490" y="59198"/>
                </a:cubicBezTo>
                <a:cubicBezTo>
                  <a:pt x="29569" y="103389"/>
                  <a:pt x="88654" y="78808"/>
                  <a:pt x="29496" y="98527"/>
                </a:cubicBezTo>
                <a:lnTo>
                  <a:pt x="9832" y="157521"/>
                </a:lnTo>
                <a:lnTo>
                  <a:pt x="0" y="187018"/>
                </a:lnTo>
                <a:cubicBezTo>
                  <a:pt x="3277" y="196850"/>
                  <a:pt x="4083" y="207892"/>
                  <a:pt x="9832" y="216515"/>
                </a:cubicBezTo>
                <a:cubicBezTo>
                  <a:pt x="21322" y="233750"/>
                  <a:pt x="63083" y="265773"/>
                  <a:pt x="78658" y="275508"/>
                </a:cubicBezTo>
                <a:cubicBezTo>
                  <a:pt x="91087" y="283276"/>
                  <a:pt x="105419" y="287632"/>
                  <a:pt x="117987" y="295173"/>
                </a:cubicBezTo>
                <a:cubicBezTo>
                  <a:pt x="138253" y="307333"/>
                  <a:pt x="176980" y="334502"/>
                  <a:pt x="176980" y="334502"/>
                </a:cubicBezTo>
                <a:cubicBezTo>
                  <a:pt x="200918" y="406315"/>
                  <a:pt x="191618" y="373386"/>
                  <a:pt x="206477" y="432824"/>
                </a:cubicBezTo>
                <a:cubicBezTo>
                  <a:pt x="222864" y="429547"/>
                  <a:pt x="240122" y="429198"/>
                  <a:pt x="255638" y="422992"/>
                </a:cubicBezTo>
                <a:cubicBezTo>
                  <a:pt x="309256" y="401545"/>
                  <a:pt x="302387" y="389945"/>
                  <a:pt x="344129" y="354166"/>
                </a:cubicBezTo>
                <a:cubicBezTo>
                  <a:pt x="353101" y="346476"/>
                  <a:pt x="363793" y="341057"/>
                  <a:pt x="373625" y="334502"/>
                </a:cubicBezTo>
                <a:cubicBezTo>
                  <a:pt x="392961" y="305499"/>
                  <a:pt x="394398" y="299166"/>
                  <a:pt x="422787" y="275508"/>
                </a:cubicBezTo>
                <a:cubicBezTo>
                  <a:pt x="431865" y="267943"/>
                  <a:pt x="442451" y="262399"/>
                  <a:pt x="452283" y="255844"/>
                </a:cubicBezTo>
                <a:cubicBezTo>
                  <a:pt x="458838" y="265676"/>
                  <a:pt x="480304" y="276984"/>
                  <a:pt x="471948" y="285340"/>
                </a:cubicBezTo>
                <a:cubicBezTo>
                  <a:pt x="463592" y="293696"/>
                  <a:pt x="451529" y="273241"/>
                  <a:pt x="442451" y="265676"/>
                </a:cubicBezTo>
                <a:cubicBezTo>
                  <a:pt x="431769" y="256774"/>
                  <a:pt x="423419" y="245336"/>
                  <a:pt x="412954" y="236179"/>
                </a:cubicBezTo>
                <a:cubicBezTo>
                  <a:pt x="397161" y="222360"/>
                  <a:pt x="378632" y="211689"/>
                  <a:pt x="363793" y="196850"/>
                </a:cubicBezTo>
                <a:cubicBezTo>
                  <a:pt x="355437" y="188494"/>
                  <a:pt x="352485" y="175709"/>
                  <a:pt x="344129" y="167353"/>
                </a:cubicBezTo>
                <a:cubicBezTo>
                  <a:pt x="272403" y="95627"/>
                  <a:pt x="319938" y="153750"/>
                  <a:pt x="265470" y="108360"/>
                </a:cubicBezTo>
                <a:cubicBezTo>
                  <a:pt x="254788" y="99458"/>
                  <a:pt x="246656" y="87765"/>
                  <a:pt x="235974" y="78863"/>
                </a:cubicBezTo>
                <a:cubicBezTo>
                  <a:pt x="226896" y="71298"/>
                  <a:pt x="215555" y="66763"/>
                  <a:pt x="206477" y="59198"/>
                </a:cubicBezTo>
                <a:cubicBezTo>
                  <a:pt x="195795" y="50296"/>
                  <a:pt x="185882" y="40384"/>
                  <a:pt x="176980" y="29702"/>
                </a:cubicBezTo>
                <a:cubicBezTo>
                  <a:pt x="169415" y="20624"/>
                  <a:pt x="167148" y="6760"/>
                  <a:pt x="157316" y="205"/>
                </a:cubicBezTo>
                <a:cubicBezTo>
                  <a:pt x="153459" y="-2366"/>
                  <a:pt x="149122" y="19870"/>
                  <a:pt x="137651" y="297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3" name="Freeform 42"/>
          <p:cNvSpPr/>
          <p:nvPr/>
        </p:nvSpPr>
        <p:spPr>
          <a:xfrm>
            <a:off x="11645888" y="2854991"/>
            <a:ext cx="398523" cy="394271"/>
          </a:xfrm>
          <a:custGeom>
            <a:avLst/>
            <a:gdLst>
              <a:gd name="connsiteX0" fmla="*/ 0 w 398523"/>
              <a:gd name="connsiteY0" fmla="*/ 39329 h 394271"/>
              <a:gd name="connsiteX1" fmla="*/ 29497 w 398523"/>
              <a:gd name="connsiteY1" fmla="*/ 186813 h 394271"/>
              <a:gd name="connsiteX2" fmla="*/ 49162 w 398523"/>
              <a:gd name="connsiteY2" fmla="*/ 216310 h 394271"/>
              <a:gd name="connsiteX3" fmla="*/ 78658 w 398523"/>
              <a:gd name="connsiteY3" fmla="*/ 235974 h 394271"/>
              <a:gd name="connsiteX4" fmla="*/ 98323 w 398523"/>
              <a:gd name="connsiteY4" fmla="*/ 265471 h 394271"/>
              <a:gd name="connsiteX5" fmla="*/ 137652 w 398523"/>
              <a:gd name="connsiteY5" fmla="*/ 285135 h 394271"/>
              <a:gd name="connsiteX6" fmla="*/ 167149 w 398523"/>
              <a:gd name="connsiteY6" fmla="*/ 304800 h 394271"/>
              <a:gd name="connsiteX7" fmla="*/ 235975 w 398523"/>
              <a:gd name="connsiteY7" fmla="*/ 344129 h 394271"/>
              <a:gd name="connsiteX8" fmla="*/ 245807 w 398523"/>
              <a:gd name="connsiteY8" fmla="*/ 393290 h 394271"/>
              <a:gd name="connsiteX9" fmla="*/ 275304 w 398523"/>
              <a:gd name="connsiteY9" fmla="*/ 363793 h 394271"/>
              <a:gd name="connsiteX10" fmla="*/ 373626 w 398523"/>
              <a:gd name="connsiteY10" fmla="*/ 245806 h 394271"/>
              <a:gd name="connsiteX11" fmla="*/ 393291 w 398523"/>
              <a:gd name="connsiteY11" fmla="*/ 186813 h 394271"/>
              <a:gd name="connsiteX12" fmla="*/ 324465 w 398523"/>
              <a:gd name="connsiteY12" fmla="*/ 137651 h 394271"/>
              <a:gd name="connsiteX13" fmla="*/ 265471 w 398523"/>
              <a:gd name="connsiteY13" fmla="*/ 98322 h 394271"/>
              <a:gd name="connsiteX14" fmla="*/ 245807 w 398523"/>
              <a:gd name="connsiteY14" fmla="*/ 68826 h 394271"/>
              <a:gd name="connsiteX15" fmla="*/ 176981 w 398523"/>
              <a:gd name="connsiteY15" fmla="*/ 29497 h 394271"/>
              <a:gd name="connsiteX16" fmla="*/ 108155 w 398523"/>
              <a:gd name="connsiteY16" fmla="*/ 0 h 394271"/>
              <a:gd name="connsiteX17" fmla="*/ 29497 w 398523"/>
              <a:gd name="connsiteY17" fmla="*/ 29497 h 394271"/>
              <a:gd name="connsiteX18" fmla="*/ 0 w 398523"/>
              <a:gd name="connsiteY18" fmla="*/ 39329 h 394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98523" h="394271">
                <a:moveTo>
                  <a:pt x="0" y="39329"/>
                </a:moveTo>
                <a:cubicBezTo>
                  <a:pt x="8766" y="135750"/>
                  <a:pt x="-5387" y="125766"/>
                  <a:pt x="29497" y="186813"/>
                </a:cubicBezTo>
                <a:cubicBezTo>
                  <a:pt x="35360" y="197073"/>
                  <a:pt x="40806" y="207954"/>
                  <a:pt x="49162" y="216310"/>
                </a:cubicBezTo>
                <a:cubicBezTo>
                  <a:pt x="57518" y="224666"/>
                  <a:pt x="68826" y="229419"/>
                  <a:pt x="78658" y="235974"/>
                </a:cubicBezTo>
                <a:cubicBezTo>
                  <a:pt x="85213" y="245806"/>
                  <a:pt x="89245" y="257906"/>
                  <a:pt x="98323" y="265471"/>
                </a:cubicBezTo>
                <a:cubicBezTo>
                  <a:pt x="109583" y="274854"/>
                  <a:pt x="124926" y="277863"/>
                  <a:pt x="137652" y="285135"/>
                </a:cubicBezTo>
                <a:cubicBezTo>
                  <a:pt x="147912" y="290998"/>
                  <a:pt x="158071" y="297235"/>
                  <a:pt x="167149" y="304800"/>
                </a:cubicBezTo>
                <a:cubicBezTo>
                  <a:pt x="217358" y="346641"/>
                  <a:pt x="172313" y="328214"/>
                  <a:pt x="235975" y="344129"/>
                </a:cubicBezTo>
                <a:cubicBezTo>
                  <a:pt x="239252" y="360516"/>
                  <a:pt x="230860" y="385817"/>
                  <a:pt x="245807" y="393290"/>
                </a:cubicBezTo>
                <a:cubicBezTo>
                  <a:pt x="258244" y="399508"/>
                  <a:pt x="266499" y="374555"/>
                  <a:pt x="275304" y="363793"/>
                </a:cubicBezTo>
                <a:cubicBezTo>
                  <a:pt x="380480" y="235244"/>
                  <a:pt x="291290" y="328142"/>
                  <a:pt x="373626" y="245806"/>
                </a:cubicBezTo>
                <a:cubicBezTo>
                  <a:pt x="380181" y="226142"/>
                  <a:pt x="410538" y="198311"/>
                  <a:pt x="393291" y="186813"/>
                </a:cubicBezTo>
                <a:cubicBezTo>
                  <a:pt x="297365" y="122861"/>
                  <a:pt x="446459" y="223047"/>
                  <a:pt x="324465" y="137651"/>
                </a:cubicBezTo>
                <a:cubicBezTo>
                  <a:pt x="305103" y="124098"/>
                  <a:pt x="265471" y="98322"/>
                  <a:pt x="265471" y="98322"/>
                </a:cubicBezTo>
                <a:cubicBezTo>
                  <a:pt x="258916" y="88490"/>
                  <a:pt x="254163" y="77182"/>
                  <a:pt x="245807" y="68826"/>
                </a:cubicBezTo>
                <a:cubicBezTo>
                  <a:pt x="229835" y="52854"/>
                  <a:pt x="194978" y="39781"/>
                  <a:pt x="176981" y="29497"/>
                </a:cubicBezTo>
                <a:cubicBezTo>
                  <a:pt x="124168" y="-682"/>
                  <a:pt x="172754" y="16149"/>
                  <a:pt x="108155" y="0"/>
                </a:cubicBezTo>
                <a:cubicBezTo>
                  <a:pt x="72980" y="7035"/>
                  <a:pt x="54815" y="4179"/>
                  <a:pt x="29497" y="29497"/>
                </a:cubicBezTo>
                <a:lnTo>
                  <a:pt x="0" y="39329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Freeform 43"/>
          <p:cNvSpPr/>
          <p:nvPr/>
        </p:nvSpPr>
        <p:spPr>
          <a:xfrm>
            <a:off x="11428959" y="3467593"/>
            <a:ext cx="157585" cy="153090"/>
          </a:xfrm>
          <a:custGeom>
            <a:avLst/>
            <a:gdLst>
              <a:gd name="connsiteX0" fmla="*/ 19823 w 157585"/>
              <a:gd name="connsiteY0" fmla="*/ 5607 h 153090"/>
              <a:gd name="connsiteX1" fmla="*/ 158 w 157585"/>
              <a:gd name="connsiteY1" fmla="*/ 64600 h 153090"/>
              <a:gd name="connsiteX2" fmla="*/ 39487 w 157585"/>
              <a:gd name="connsiteY2" fmla="*/ 123594 h 153090"/>
              <a:gd name="connsiteX3" fmla="*/ 68984 w 157585"/>
              <a:gd name="connsiteY3" fmla="*/ 133426 h 153090"/>
              <a:gd name="connsiteX4" fmla="*/ 98481 w 157585"/>
              <a:gd name="connsiteY4" fmla="*/ 153090 h 153090"/>
              <a:gd name="connsiteX5" fmla="*/ 108313 w 157585"/>
              <a:gd name="connsiteY5" fmla="*/ 94097 h 153090"/>
              <a:gd name="connsiteX6" fmla="*/ 157475 w 157585"/>
              <a:gd name="connsiteY6" fmla="*/ 84265 h 153090"/>
              <a:gd name="connsiteX7" fmla="*/ 118146 w 157585"/>
              <a:gd name="connsiteY7" fmla="*/ 15439 h 153090"/>
              <a:gd name="connsiteX8" fmla="*/ 19823 w 157585"/>
              <a:gd name="connsiteY8" fmla="*/ 5607 h 1530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7585" h="153090">
                <a:moveTo>
                  <a:pt x="19823" y="5607"/>
                </a:moveTo>
                <a:cubicBezTo>
                  <a:pt x="158" y="13801"/>
                  <a:pt x="2447" y="43999"/>
                  <a:pt x="158" y="64600"/>
                </a:cubicBezTo>
                <a:cubicBezTo>
                  <a:pt x="-2330" y="86992"/>
                  <a:pt x="25092" y="113997"/>
                  <a:pt x="39487" y="123594"/>
                </a:cubicBezTo>
                <a:cubicBezTo>
                  <a:pt x="48110" y="129343"/>
                  <a:pt x="59714" y="128791"/>
                  <a:pt x="68984" y="133426"/>
                </a:cubicBezTo>
                <a:cubicBezTo>
                  <a:pt x="79553" y="138711"/>
                  <a:pt x="88649" y="146535"/>
                  <a:pt x="98481" y="153090"/>
                </a:cubicBezTo>
                <a:cubicBezTo>
                  <a:pt x="101758" y="133426"/>
                  <a:pt x="95339" y="109233"/>
                  <a:pt x="108313" y="94097"/>
                </a:cubicBezTo>
                <a:cubicBezTo>
                  <a:pt x="119189" y="81409"/>
                  <a:pt x="148877" y="98595"/>
                  <a:pt x="157475" y="84265"/>
                </a:cubicBezTo>
                <a:cubicBezTo>
                  <a:pt x="159828" y="80343"/>
                  <a:pt x="123928" y="20065"/>
                  <a:pt x="118146" y="15439"/>
                </a:cubicBezTo>
                <a:cubicBezTo>
                  <a:pt x="94197" y="-3720"/>
                  <a:pt x="39488" y="-2587"/>
                  <a:pt x="19823" y="5607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TextBox 44"/>
          <p:cNvSpPr txBox="1"/>
          <p:nvPr/>
        </p:nvSpPr>
        <p:spPr>
          <a:xfrm>
            <a:off x="9112956" y="3356739"/>
            <a:ext cx="130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close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009640" y="4091421"/>
            <a:ext cx="130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clumped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852500" y="4952826"/>
            <a:ext cx="13023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1"/>
                </a:solidFill>
              </a:rPr>
              <a:t>connected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53" name="Freeform 52"/>
          <p:cNvSpPr/>
          <p:nvPr/>
        </p:nvSpPr>
        <p:spPr>
          <a:xfrm rot="16666201">
            <a:off x="11438490" y="1981368"/>
            <a:ext cx="473851" cy="432824"/>
          </a:xfrm>
          <a:custGeom>
            <a:avLst/>
            <a:gdLst>
              <a:gd name="connsiteX0" fmla="*/ 137651 w 473851"/>
              <a:gd name="connsiteY0" fmla="*/ 29702 h 432824"/>
              <a:gd name="connsiteX1" fmla="*/ 88490 w 473851"/>
              <a:gd name="connsiteY1" fmla="*/ 59198 h 432824"/>
              <a:gd name="connsiteX2" fmla="*/ 29496 w 473851"/>
              <a:gd name="connsiteY2" fmla="*/ 98527 h 432824"/>
              <a:gd name="connsiteX3" fmla="*/ 9832 w 473851"/>
              <a:gd name="connsiteY3" fmla="*/ 157521 h 432824"/>
              <a:gd name="connsiteX4" fmla="*/ 0 w 473851"/>
              <a:gd name="connsiteY4" fmla="*/ 187018 h 432824"/>
              <a:gd name="connsiteX5" fmla="*/ 9832 w 473851"/>
              <a:gd name="connsiteY5" fmla="*/ 216515 h 432824"/>
              <a:gd name="connsiteX6" fmla="*/ 78658 w 473851"/>
              <a:gd name="connsiteY6" fmla="*/ 275508 h 432824"/>
              <a:gd name="connsiteX7" fmla="*/ 117987 w 473851"/>
              <a:gd name="connsiteY7" fmla="*/ 295173 h 432824"/>
              <a:gd name="connsiteX8" fmla="*/ 176980 w 473851"/>
              <a:gd name="connsiteY8" fmla="*/ 334502 h 432824"/>
              <a:gd name="connsiteX9" fmla="*/ 206477 w 473851"/>
              <a:gd name="connsiteY9" fmla="*/ 432824 h 432824"/>
              <a:gd name="connsiteX10" fmla="*/ 255638 w 473851"/>
              <a:gd name="connsiteY10" fmla="*/ 422992 h 432824"/>
              <a:gd name="connsiteX11" fmla="*/ 344129 w 473851"/>
              <a:gd name="connsiteY11" fmla="*/ 354166 h 432824"/>
              <a:gd name="connsiteX12" fmla="*/ 373625 w 473851"/>
              <a:gd name="connsiteY12" fmla="*/ 334502 h 432824"/>
              <a:gd name="connsiteX13" fmla="*/ 422787 w 473851"/>
              <a:gd name="connsiteY13" fmla="*/ 275508 h 432824"/>
              <a:gd name="connsiteX14" fmla="*/ 452283 w 473851"/>
              <a:gd name="connsiteY14" fmla="*/ 255844 h 432824"/>
              <a:gd name="connsiteX15" fmla="*/ 471948 w 473851"/>
              <a:gd name="connsiteY15" fmla="*/ 285340 h 432824"/>
              <a:gd name="connsiteX16" fmla="*/ 442451 w 473851"/>
              <a:gd name="connsiteY16" fmla="*/ 265676 h 432824"/>
              <a:gd name="connsiteX17" fmla="*/ 412954 w 473851"/>
              <a:gd name="connsiteY17" fmla="*/ 236179 h 432824"/>
              <a:gd name="connsiteX18" fmla="*/ 363793 w 473851"/>
              <a:gd name="connsiteY18" fmla="*/ 196850 h 432824"/>
              <a:gd name="connsiteX19" fmla="*/ 344129 w 473851"/>
              <a:gd name="connsiteY19" fmla="*/ 167353 h 432824"/>
              <a:gd name="connsiteX20" fmla="*/ 265470 w 473851"/>
              <a:gd name="connsiteY20" fmla="*/ 108360 h 432824"/>
              <a:gd name="connsiteX21" fmla="*/ 235974 w 473851"/>
              <a:gd name="connsiteY21" fmla="*/ 78863 h 432824"/>
              <a:gd name="connsiteX22" fmla="*/ 206477 w 473851"/>
              <a:gd name="connsiteY22" fmla="*/ 59198 h 432824"/>
              <a:gd name="connsiteX23" fmla="*/ 176980 w 473851"/>
              <a:gd name="connsiteY23" fmla="*/ 29702 h 432824"/>
              <a:gd name="connsiteX24" fmla="*/ 157316 w 473851"/>
              <a:gd name="connsiteY24" fmla="*/ 205 h 432824"/>
              <a:gd name="connsiteX25" fmla="*/ 137651 w 473851"/>
              <a:gd name="connsiteY25" fmla="*/ 29702 h 43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473851" h="432824">
                <a:moveTo>
                  <a:pt x="137651" y="29702"/>
                </a:moveTo>
                <a:cubicBezTo>
                  <a:pt x="126180" y="39534"/>
                  <a:pt x="103778" y="47732"/>
                  <a:pt x="88490" y="59198"/>
                </a:cubicBezTo>
                <a:cubicBezTo>
                  <a:pt x="29569" y="103389"/>
                  <a:pt x="88654" y="78808"/>
                  <a:pt x="29496" y="98527"/>
                </a:cubicBezTo>
                <a:lnTo>
                  <a:pt x="9832" y="157521"/>
                </a:lnTo>
                <a:lnTo>
                  <a:pt x="0" y="187018"/>
                </a:lnTo>
                <a:cubicBezTo>
                  <a:pt x="3277" y="196850"/>
                  <a:pt x="4083" y="207892"/>
                  <a:pt x="9832" y="216515"/>
                </a:cubicBezTo>
                <a:cubicBezTo>
                  <a:pt x="21322" y="233750"/>
                  <a:pt x="63083" y="265773"/>
                  <a:pt x="78658" y="275508"/>
                </a:cubicBezTo>
                <a:cubicBezTo>
                  <a:pt x="91087" y="283276"/>
                  <a:pt x="105419" y="287632"/>
                  <a:pt x="117987" y="295173"/>
                </a:cubicBezTo>
                <a:cubicBezTo>
                  <a:pt x="138253" y="307333"/>
                  <a:pt x="176980" y="334502"/>
                  <a:pt x="176980" y="334502"/>
                </a:cubicBezTo>
                <a:cubicBezTo>
                  <a:pt x="200918" y="406315"/>
                  <a:pt x="191618" y="373386"/>
                  <a:pt x="206477" y="432824"/>
                </a:cubicBezTo>
                <a:cubicBezTo>
                  <a:pt x="222864" y="429547"/>
                  <a:pt x="240122" y="429198"/>
                  <a:pt x="255638" y="422992"/>
                </a:cubicBezTo>
                <a:cubicBezTo>
                  <a:pt x="309256" y="401545"/>
                  <a:pt x="302387" y="389945"/>
                  <a:pt x="344129" y="354166"/>
                </a:cubicBezTo>
                <a:cubicBezTo>
                  <a:pt x="353101" y="346476"/>
                  <a:pt x="363793" y="341057"/>
                  <a:pt x="373625" y="334502"/>
                </a:cubicBezTo>
                <a:cubicBezTo>
                  <a:pt x="392961" y="305499"/>
                  <a:pt x="394398" y="299166"/>
                  <a:pt x="422787" y="275508"/>
                </a:cubicBezTo>
                <a:cubicBezTo>
                  <a:pt x="431865" y="267943"/>
                  <a:pt x="442451" y="262399"/>
                  <a:pt x="452283" y="255844"/>
                </a:cubicBezTo>
                <a:cubicBezTo>
                  <a:pt x="458838" y="265676"/>
                  <a:pt x="480304" y="276984"/>
                  <a:pt x="471948" y="285340"/>
                </a:cubicBezTo>
                <a:cubicBezTo>
                  <a:pt x="463592" y="293696"/>
                  <a:pt x="451529" y="273241"/>
                  <a:pt x="442451" y="265676"/>
                </a:cubicBezTo>
                <a:cubicBezTo>
                  <a:pt x="431769" y="256774"/>
                  <a:pt x="423419" y="245336"/>
                  <a:pt x="412954" y="236179"/>
                </a:cubicBezTo>
                <a:cubicBezTo>
                  <a:pt x="397161" y="222360"/>
                  <a:pt x="378632" y="211689"/>
                  <a:pt x="363793" y="196850"/>
                </a:cubicBezTo>
                <a:cubicBezTo>
                  <a:pt x="355437" y="188494"/>
                  <a:pt x="352485" y="175709"/>
                  <a:pt x="344129" y="167353"/>
                </a:cubicBezTo>
                <a:cubicBezTo>
                  <a:pt x="272403" y="95627"/>
                  <a:pt x="319938" y="153750"/>
                  <a:pt x="265470" y="108360"/>
                </a:cubicBezTo>
                <a:cubicBezTo>
                  <a:pt x="254788" y="99458"/>
                  <a:pt x="246656" y="87765"/>
                  <a:pt x="235974" y="78863"/>
                </a:cubicBezTo>
                <a:cubicBezTo>
                  <a:pt x="226896" y="71298"/>
                  <a:pt x="215555" y="66763"/>
                  <a:pt x="206477" y="59198"/>
                </a:cubicBezTo>
                <a:cubicBezTo>
                  <a:pt x="195795" y="50296"/>
                  <a:pt x="185882" y="40384"/>
                  <a:pt x="176980" y="29702"/>
                </a:cubicBezTo>
                <a:cubicBezTo>
                  <a:pt x="169415" y="20624"/>
                  <a:pt x="167148" y="6760"/>
                  <a:pt x="157316" y="205"/>
                </a:cubicBezTo>
                <a:cubicBezTo>
                  <a:pt x="153459" y="-2366"/>
                  <a:pt x="149122" y="19870"/>
                  <a:pt x="137651" y="29702"/>
                </a:cubicBez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52" name="Picture 4" descr="Image result for human wildlife conflic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899" y="5023806"/>
            <a:ext cx="4885613" cy="1553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300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What is Systematic </a:t>
            </a:r>
            <a:br>
              <a:rPr lang="en-GB" dirty="0" smtClean="0"/>
            </a:br>
            <a:r>
              <a:rPr lang="en-GB" dirty="0" smtClean="0"/>
              <a:t>Conservation Prioritization?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150" y="2515522"/>
            <a:ext cx="9212179" cy="107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conservation actions?</a:t>
            </a:r>
          </a:p>
          <a:p>
            <a:pPr marL="0" indent="0">
              <a:buNone/>
            </a:pPr>
            <a:r>
              <a:rPr lang="en-GB" dirty="0" smtClean="0"/>
              <a:t>Where? When?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66684" y="4276443"/>
            <a:ext cx="9271042" cy="16622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WHY?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Limited resources, time, and (too) many species to save.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Complex </a:t>
            </a:r>
            <a:r>
              <a:rPr lang="en-GB" dirty="0" smtClean="0"/>
              <a:t>problems – no simple/intuitive answers, trade-offs</a:t>
            </a:r>
            <a:endParaRPr lang="en-GB" dirty="0"/>
          </a:p>
        </p:txBody>
      </p:sp>
      <p:pic>
        <p:nvPicPr>
          <p:cNvPr id="9" name="Picture 8" descr="Image result for cartoon prioritiza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491" y="365124"/>
            <a:ext cx="4060722" cy="375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Scenarios.html</a:t>
            </a:r>
            <a:endParaRPr lang="en-GB" sz="4600" b="1" dirty="0" smtClean="0">
              <a:solidFill>
                <a:srgbClr val="0070C0"/>
              </a:solidFill>
            </a:endParaRPr>
          </a:p>
          <a:p>
            <a:pPr lvl="0"/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Changing the relative targets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Focus on different species groups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Connectivity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Lock in – Lock out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A portfolio of solutions</a:t>
            </a:r>
            <a:endParaRPr lang="en-GB" dirty="0" smtClean="0"/>
          </a:p>
          <a:p>
            <a:pPr marL="514350" lvl="0" indent="-514350">
              <a:buFont typeface="+mj-lt"/>
              <a:buAutoNum type="arabicPeriod"/>
            </a:pPr>
            <a:endParaRPr lang="en-GB" dirty="0"/>
          </a:p>
          <a:p>
            <a:pPr marL="0" lvl="0" indent="0">
              <a:buNone/>
            </a:pPr>
            <a:r>
              <a:rPr lang="en-GB" b="1" dirty="0" smtClean="0"/>
              <a:t>Remember</a:t>
            </a:r>
            <a:r>
              <a:rPr lang="en-GB" b="1" dirty="0" smtClean="0"/>
              <a:t>: </a:t>
            </a:r>
            <a:r>
              <a:rPr lang="en-GB" dirty="0" smtClean="0"/>
              <a:t>this is not a course on R! We can help with the code, but we want you to understand the concepts.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5370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Discussion points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b="1" dirty="0" smtClean="0"/>
              <a:t>Assumptions</a:t>
            </a:r>
          </a:p>
          <a:p>
            <a:r>
              <a:rPr lang="en-GB" dirty="0" smtClean="0"/>
              <a:t>Will the reserves we allocate protect the species?</a:t>
            </a:r>
            <a:endParaRPr lang="en-GB" dirty="0" smtClean="0"/>
          </a:p>
          <a:p>
            <a:r>
              <a:rPr lang="en-GB" dirty="0" smtClean="0"/>
              <a:t>Will they be effectively implemented?</a:t>
            </a:r>
          </a:p>
          <a:p>
            <a:r>
              <a:rPr lang="en-GB" dirty="0" smtClean="0"/>
              <a:t>Will an ‘effective’ reserve be the right action for each species?</a:t>
            </a:r>
          </a:p>
          <a:p>
            <a:r>
              <a:rPr lang="en-GB" dirty="0" smtClean="0"/>
              <a:t>Will the species selected be a good proxy for all biodiversity?</a:t>
            </a:r>
          </a:p>
          <a:p>
            <a:pPr marL="0" lvl="0" indent="0">
              <a:buNone/>
            </a:pPr>
            <a:r>
              <a:rPr lang="en-GB" b="1" dirty="0" smtClean="0"/>
              <a:t>Alternative/additional features</a:t>
            </a:r>
          </a:p>
          <a:p>
            <a:r>
              <a:rPr lang="en-GB" dirty="0" smtClean="0"/>
              <a:t>Habitat types (as proxy for biodiversity)</a:t>
            </a:r>
          </a:p>
          <a:p>
            <a:r>
              <a:rPr lang="en-GB" dirty="0" smtClean="0"/>
              <a:t>Ecological processes – e.g. catchments, ecotones</a:t>
            </a:r>
          </a:p>
          <a:p>
            <a:r>
              <a:rPr lang="en-GB" dirty="0" smtClean="0"/>
              <a:t>Ecosystem services – e.g. carbon, flood protection</a:t>
            </a:r>
          </a:p>
          <a:p>
            <a:r>
              <a:rPr lang="en-GB" dirty="0" smtClean="0"/>
              <a:t>Cultural/social services</a:t>
            </a:r>
          </a:p>
          <a:p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9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What is Systematic </a:t>
            </a:r>
            <a:br>
              <a:rPr lang="en-GB" dirty="0" smtClean="0"/>
            </a:br>
            <a:r>
              <a:rPr lang="en-GB" dirty="0" smtClean="0"/>
              <a:t>Conservation Prioritization?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00981" y="1766760"/>
            <a:ext cx="9271042" cy="13893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WHY?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Limited resources, time, and (too) many species to save. </a:t>
            </a:r>
          </a:p>
          <a:p>
            <a:pPr marL="0" indent="0" algn="ctr">
              <a:buNone/>
            </a:pPr>
            <a:r>
              <a:rPr lang="en-GB" dirty="0" smtClean="0"/>
              <a:t>Complex </a:t>
            </a:r>
            <a:r>
              <a:rPr lang="en-GB" dirty="0"/>
              <a:t>problems– no simple/intuitive answers, trade-offs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00981" y="3282800"/>
            <a:ext cx="9271042" cy="1603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HOW?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Trade-offs mean that decisions can be ‘contested’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Evidence based, repeatable, transparent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Down Arrow 6"/>
          <p:cNvSpPr/>
          <p:nvPr/>
        </p:nvSpPr>
        <p:spPr>
          <a:xfrm>
            <a:off x="1700981" y="3097603"/>
            <a:ext cx="1091381" cy="8259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00981" y="5012689"/>
            <a:ext cx="9271041" cy="14176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WHAT?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Be effective, by being representative of ‘biodiversity’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Minimize trade-offs/conflict by being efficient (complementarity)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Down Arrow 12"/>
          <p:cNvSpPr/>
          <p:nvPr/>
        </p:nvSpPr>
        <p:spPr>
          <a:xfrm>
            <a:off x="1700981" y="4826170"/>
            <a:ext cx="1091381" cy="8259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20026" y="2160094"/>
            <a:ext cx="247650" cy="695325"/>
            <a:chOff x="0" y="0"/>
            <a:chExt cx="247650" cy="695325"/>
          </a:xfrm>
        </p:grpSpPr>
        <p:sp>
          <p:nvSpPr>
            <p:cNvPr id="48" name="Can 47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483063" y="2314399"/>
            <a:ext cx="247650" cy="695325"/>
            <a:chOff x="0" y="0"/>
            <a:chExt cx="247650" cy="695325"/>
          </a:xfrm>
        </p:grpSpPr>
        <p:sp>
          <p:nvSpPr>
            <p:cNvPr id="69" name="Can 68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480319" y="1515979"/>
            <a:ext cx="7820092" cy="4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2837994" y="5249769"/>
            <a:ext cx="342900" cy="438150"/>
            <a:chOff x="0" y="0"/>
            <a:chExt cx="342900" cy="438150"/>
          </a:xfrm>
        </p:grpSpPr>
        <p:sp>
          <p:nvSpPr>
            <p:cNvPr id="58" name="Can 57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9" name="Cloud 58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7461" y="2709570"/>
            <a:ext cx="342900" cy="438150"/>
            <a:chOff x="0" y="0"/>
            <a:chExt cx="342900" cy="438150"/>
          </a:xfrm>
        </p:grpSpPr>
        <p:sp>
          <p:nvSpPr>
            <p:cNvPr id="56" name="Can 55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7" name="Cloud 56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46241" y="2919120"/>
            <a:ext cx="342900" cy="438150"/>
            <a:chOff x="0" y="0"/>
            <a:chExt cx="342900" cy="438150"/>
          </a:xfrm>
        </p:grpSpPr>
        <p:sp>
          <p:nvSpPr>
            <p:cNvPr id="54" name="Can 53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5" name="Cloud 54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75252" y="2326782"/>
            <a:ext cx="342900" cy="438150"/>
            <a:chOff x="0" y="0"/>
            <a:chExt cx="342900" cy="438150"/>
          </a:xfrm>
        </p:grpSpPr>
        <p:sp>
          <p:nvSpPr>
            <p:cNvPr id="52" name="Can 5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3" name="Cloud 5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02681" y="2460375"/>
            <a:ext cx="247650" cy="695325"/>
            <a:chOff x="0" y="0"/>
            <a:chExt cx="247650" cy="695325"/>
          </a:xfrm>
        </p:grpSpPr>
        <p:sp>
          <p:nvSpPr>
            <p:cNvPr id="50" name="Can 49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1" name="Isosceles Triangle 50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34351" y="2579194"/>
            <a:ext cx="247650" cy="695325"/>
            <a:chOff x="0" y="0"/>
            <a:chExt cx="247650" cy="695325"/>
          </a:xfrm>
        </p:grpSpPr>
        <p:sp>
          <p:nvSpPr>
            <p:cNvPr id="46" name="Can 45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29551" y="2445844"/>
            <a:ext cx="247650" cy="695325"/>
            <a:chOff x="0" y="0"/>
            <a:chExt cx="247650" cy="695325"/>
          </a:xfrm>
        </p:grpSpPr>
        <p:sp>
          <p:nvSpPr>
            <p:cNvPr id="44" name="Can 43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5" name="Isosceles Triangle 44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24500" y="4883097"/>
            <a:ext cx="247650" cy="695325"/>
            <a:chOff x="0" y="0"/>
            <a:chExt cx="247650" cy="695325"/>
          </a:xfrm>
        </p:grpSpPr>
        <p:sp>
          <p:nvSpPr>
            <p:cNvPr id="42" name="Can 41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71269" y="4983069"/>
            <a:ext cx="428625" cy="295275"/>
            <a:chOff x="0" y="0"/>
            <a:chExt cx="428625" cy="295275"/>
          </a:xfrm>
        </p:grpSpPr>
        <p:sp>
          <p:nvSpPr>
            <p:cNvPr id="40" name="Isosceles Triangle 39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1" name="Explosion 2 40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2209" y="5240244"/>
            <a:ext cx="428625" cy="295275"/>
            <a:chOff x="0" y="0"/>
            <a:chExt cx="428625" cy="295275"/>
          </a:xfrm>
        </p:grpSpPr>
        <p:sp>
          <p:nvSpPr>
            <p:cNvPr id="38" name="Isosceles Triangle 37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9" name="Explosion 2 38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8725" y="5405067"/>
            <a:ext cx="428625" cy="295275"/>
            <a:chOff x="0" y="0"/>
            <a:chExt cx="428625" cy="295275"/>
          </a:xfrm>
        </p:grpSpPr>
        <p:sp>
          <p:nvSpPr>
            <p:cNvPr id="36" name="Isosceles Triangle 35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7" name="Explosion 2 36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57875" y="5159322"/>
            <a:ext cx="428625" cy="295275"/>
            <a:chOff x="0" y="0"/>
            <a:chExt cx="428625" cy="295275"/>
          </a:xfrm>
        </p:grpSpPr>
        <p:sp>
          <p:nvSpPr>
            <p:cNvPr id="34" name="Isosceles Triangle 33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5" name="Explosion 2 34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11065" y="5175197"/>
            <a:ext cx="428625" cy="295275"/>
            <a:chOff x="0" y="0"/>
            <a:chExt cx="428625" cy="295275"/>
          </a:xfrm>
        </p:grpSpPr>
        <p:sp>
          <p:nvSpPr>
            <p:cNvPr id="32" name="Isosceles Triangle 31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3" name="Explosion 2 32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1" name="Pie 20"/>
          <p:cNvSpPr/>
          <p:nvPr/>
        </p:nvSpPr>
        <p:spPr>
          <a:xfrm rot="12920825">
            <a:off x="2739519" y="4548019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Pie 21"/>
          <p:cNvSpPr/>
          <p:nvPr/>
        </p:nvSpPr>
        <p:spPr>
          <a:xfrm rot="12920825">
            <a:off x="5174816" y="2566060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Pie 22"/>
          <p:cNvSpPr/>
          <p:nvPr/>
        </p:nvSpPr>
        <p:spPr>
          <a:xfrm rot="12920825">
            <a:off x="5505016" y="2778785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4" name="Pie 23"/>
          <p:cNvSpPr/>
          <p:nvPr/>
        </p:nvSpPr>
        <p:spPr>
          <a:xfrm rot="12920825">
            <a:off x="5204460" y="5045022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4392718" y="2047367"/>
            <a:ext cx="1714500" cy="1582354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4448757" y="4508123"/>
            <a:ext cx="2048296" cy="1796423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7" name="Rounded Rectangle 26"/>
          <p:cNvSpPr/>
          <p:nvPr/>
        </p:nvSpPr>
        <p:spPr>
          <a:xfrm>
            <a:off x="1965488" y="1952780"/>
            <a:ext cx="1630383" cy="14044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1820286" y="4237590"/>
            <a:ext cx="1900566" cy="19238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Rounded Rectangle 29"/>
          <p:cNvSpPr/>
          <p:nvPr/>
        </p:nvSpPr>
        <p:spPr>
          <a:xfrm>
            <a:off x="6803701" y="1926812"/>
            <a:ext cx="1919193" cy="171263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1" name="Rounded Rectangle 30"/>
          <p:cNvSpPr/>
          <p:nvPr/>
        </p:nvSpPr>
        <p:spPr>
          <a:xfrm>
            <a:off x="7308527" y="4508123"/>
            <a:ext cx="1504950" cy="165328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4872990" y="1167492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Study area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457051" y="1694437"/>
            <a:ext cx="376808" cy="51268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9882813" y="1799329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Planning units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57051" y="2358776"/>
            <a:ext cx="2358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Budget = 3 units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57069" y="1952780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76" name="TextBox 75"/>
          <p:cNvSpPr txBox="1"/>
          <p:nvPr/>
        </p:nvSpPr>
        <p:spPr>
          <a:xfrm>
            <a:off x="5592110" y="2129733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77" name="TextBox 76"/>
          <p:cNvSpPr txBox="1"/>
          <p:nvPr/>
        </p:nvSpPr>
        <p:spPr>
          <a:xfrm>
            <a:off x="8252660" y="1926812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78" name="TextBox 77"/>
          <p:cNvSpPr txBox="1"/>
          <p:nvPr/>
        </p:nvSpPr>
        <p:spPr>
          <a:xfrm>
            <a:off x="3180894" y="4323457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5979271" y="4557981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8335969" y="4563671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grpSp>
        <p:nvGrpSpPr>
          <p:cNvPr id="93" name="Group 92"/>
          <p:cNvGrpSpPr/>
          <p:nvPr/>
        </p:nvGrpSpPr>
        <p:grpSpPr>
          <a:xfrm>
            <a:off x="8241278" y="3050572"/>
            <a:ext cx="299574" cy="333594"/>
            <a:chOff x="2224095" y="2833769"/>
            <a:chExt cx="299574" cy="333594"/>
          </a:xfrm>
        </p:grpSpPr>
        <p:grpSp>
          <p:nvGrpSpPr>
            <p:cNvPr id="90" name="Group 89"/>
            <p:cNvGrpSpPr/>
            <p:nvPr/>
          </p:nvGrpSpPr>
          <p:grpSpPr>
            <a:xfrm>
              <a:off x="2224095" y="2887055"/>
              <a:ext cx="299574" cy="280308"/>
              <a:chOff x="2224095" y="2887055"/>
              <a:chExt cx="299574" cy="28030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224095" y="2887055"/>
                <a:ext cx="299574" cy="1996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2373882" y="3081496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432061" y="3081495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484361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23155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269517" y="3081493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2306512" y="2989706"/>
                <a:ext cx="147174" cy="588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1" name="Straight Connector 90"/>
            <p:cNvCxnSpPr/>
            <p:nvPr/>
          </p:nvCxnSpPr>
          <p:spPr>
            <a:xfrm>
              <a:off x="2321582" y="2833770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373882" y="2833769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804084" y="5715003"/>
            <a:ext cx="299574" cy="333594"/>
            <a:chOff x="2224095" y="2833769"/>
            <a:chExt cx="299574" cy="333594"/>
          </a:xfrm>
        </p:grpSpPr>
        <p:grpSp>
          <p:nvGrpSpPr>
            <p:cNvPr id="95" name="Group 94"/>
            <p:cNvGrpSpPr/>
            <p:nvPr/>
          </p:nvGrpSpPr>
          <p:grpSpPr>
            <a:xfrm>
              <a:off x="2224095" y="2887055"/>
              <a:ext cx="299574" cy="280308"/>
              <a:chOff x="2224095" y="2887055"/>
              <a:chExt cx="299574" cy="28030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224095" y="2887055"/>
                <a:ext cx="299574" cy="1996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>
                <a:off x="2373882" y="3081496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432061" y="3081495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2484361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323155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269517" y="3081493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/>
              <p:cNvSpPr/>
              <p:nvPr/>
            </p:nvSpPr>
            <p:spPr>
              <a:xfrm>
                <a:off x="2306512" y="2989706"/>
                <a:ext cx="147174" cy="588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6" name="Straight Connector 95"/>
            <p:cNvCxnSpPr/>
            <p:nvPr/>
          </p:nvCxnSpPr>
          <p:spPr>
            <a:xfrm>
              <a:off x="2321582" y="2833770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3882" y="2833769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3135055" y="5558850"/>
            <a:ext cx="342900" cy="438150"/>
            <a:chOff x="0" y="0"/>
            <a:chExt cx="342900" cy="438150"/>
          </a:xfrm>
        </p:grpSpPr>
        <p:sp>
          <p:nvSpPr>
            <p:cNvPr id="106" name="Can 105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7" name="Cloud 106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250331" y="4850739"/>
            <a:ext cx="342900" cy="438150"/>
            <a:chOff x="0" y="0"/>
            <a:chExt cx="342900" cy="438150"/>
          </a:xfrm>
        </p:grpSpPr>
        <p:sp>
          <p:nvSpPr>
            <p:cNvPr id="109" name="Can 108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0" name="Cloud 109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898979" y="4629771"/>
            <a:ext cx="342900" cy="438150"/>
            <a:chOff x="0" y="0"/>
            <a:chExt cx="342900" cy="438150"/>
          </a:xfrm>
        </p:grpSpPr>
        <p:sp>
          <p:nvSpPr>
            <p:cNvPr id="112" name="Can 11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3" name="Cloud 11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388931" y="5594922"/>
            <a:ext cx="342900" cy="438150"/>
            <a:chOff x="0" y="0"/>
            <a:chExt cx="342900" cy="438150"/>
          </a:xfrm>
        </p:grpSpPr>
        <p:sp>
          <p:nvSpPr>
            <p:cNvPr id="115" name="Can 114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6" name="Cloud 115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7" name="Pie 116"/>
          <p:cNvSpPr/>
          <p:nvPr/>
        </p:nvSpPr>
        <p:spPr>
          <a:xfrm rot="12920825">
            <a:off x="2429160" y="4664671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18" name="Group 117"/>
          <p:cNvGrpSpPr/>
          <p:nvPr/>
        </p:nvGrpSpPr>
        <p:grpSpPr>
          <a:xfrm>
            <a:off x="8298191" y="2490495"/>
            <a:ext cx="342900" cy="438150"/>
            <a:chOff x="0" y="0"/>
            <a:chExt cx="342900" cy="438150"/>
          </a:xfrm>
        </p:grpSpPr>
        <p:sp>
          <p:nvSpPr>
            <p:cNvPr id="119" name="Can 118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0" name="Cloud 119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784155" y="3045244"/>
            <a:ext cx="342900" cy="438150"/>
            <a:chOff x="0" y="0"/>
            <a:chExt cx="342900" cy="438150"/>
          </a:xfrm>
        </p:grpSpPr>
        <p:sp>
          <p:nvSpPr>
            <p:cNvPr id="122" name="Can 12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3" name="Cloud 12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794873" y="4988051"/>
            <a:ext cx="503318" cy="646216"/>
            <a:chOff x="7794873" y="4988051"/>
            <a:chExt cx="503318" cy="646216"/>
          </a:xfrm>
        </p:grpSpPr>
        <p:grpSp>
          <p:nvGrpSpPr>
            <p:cNvPr id="62" name="Group 61"/>
            <p:cNvGrpSpPr/>
            <p:nvPr/>
          </p:nvGrpSpPr>
          <p:grpSpPr>
            <a:xfrm>
              <a:off x="7794873" y="5074167"/>
              <a:ext cx="446405" cy="450215"/>
              <a:chOff x="0" y="7923"/>
              <a:chExt cx="446405" cy="450770"/>
            </a:xfrm>
          </p:grpSpPr>
          <p:sp>
            <p:nvSpPr>
              <p:cNvPr id="63" name="Isosceles Triangle 62"/>
              <p:cNvSpPr/>
              <p:nvPr/>
            </p:nvSpPr>
            <p:spPr>
              <a:xfrm rot="10800000">
                <a:off x="180975" y="47625"/>
                <a:ext cx="179705" cy="133985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 rot="10800000">
                <a:off x="266700" y="266700"/>
                <a:ext cx="179705" cy="133985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>
                <a:off x="152400" y="257175"/>
                <a:ext cx="200025" cy="10787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6" name="Isosceles Triangle 65"/>
              <p:cNvSpPr/>
              <p:nvPr/>
            </p:nvSpPr>
            <p:spPr>
              <a:xfrm>
                <a:off x="0" y="114300"/>
                <a:ext cx="200025" cy="10787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7" name="Lightning Bolt 66"/>
              <p:cNvSpPr/>
              <p:nvPr/>
            </p:nvSpPr>
            <p:spPr>
              <a:xfrm>
                <a:off x="48954" y="7923"/>
                <a:ext cx="361950" cy="450770"/>
              </a:xfrm>
              <a:prstGeom prst="lightningBol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cxnSp>
          <p:nvCxnSpPr>
            <p:cNvPr id="125" name="Straight Connector 124"/>
            <p:cNvCxnSpPr>
              <a:endCxn id="67" idx="1"/>
            </p:cNvCxnSpPr>
            <p:nvPr/>
          </p:nvCxnSpPr>
          <p:spPr>
            <a:xfrm>
              <a:off x="7794873" y="506792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7836406" y="5042755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7877939" y="502075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923003" y="498805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216801" y="5534759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67" idx="4"/>
            </p:cNvCxnSpPr>
            <p:nvPr/>
          </p:nvCxnSpPr>
          <p:spPr>
            <a:xfrm>
              <a:off x="8205777" y="5524382"/>
              <a:ext cx="92414" cy="4611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67" idx="4"/>
            </p:cNvCxnSpPr>
            <p:nvPr/>
          </p:nvCxnSpPr>
          <p:spPr>
            <a:xfrm>
              <a:off x="8205777" y="5524382"/>
              <a:ext cx="3065" cy="10988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2362633" y="2371990"/>
            <a:ext cx="443768" cy="334926"/>
            <a:chOff x="4709219" y="2238153"/>
            <a:chExt cx="443768" cy="334926"/>
          </a:xfrm>
        </p:grpSpPr>
        <p:sp>
          <p:nvSpPr>
            <p:cNvPr id="135" name="Freeform 134"/>
            <p:cNvSpPr/>
            <p:nvPr/>
          </p:nvSpPr>
          <p:spPr>
            <a:xfrm rot="10800000">
              <a:off x="4709219" y="2238153"/>
              <a:ext cx="443768" cy="334926"/>
            </a:xfrm>
            <a:custGeom>
              <a:avLst/>
              <a:gdLst>
                <a:gd name="connsiteX0" fmla="*/ 107330 w 443768"/>
                <a:gd name="connsiteY0" fmla="*/ 90377 h 334926"/>
                <a:gd name="connsiteX1" fmla="*/ 102014 w 443768"/>
                <a:gd name="connsiteY1" fmla="*/ 53163 h 334926"/>
                <a:gd name="connsiteX2" fmla="*/ 43534 w 443768"/>
                <a:gd name="connsiteY2" fmla="*/ 47847 h 334926"/>
                <a:gd name="connsiteX3" fmla="*/ 38218 w 443768"/>
                <a:gd name="connsiteY3" fmla="*/ 111642 h 334926"/>
                <a:gd name="connsiteX4" fmla="*/ 64800 w 443768"/>
                <a:gd name="connsiteY4" fmla="*/ 116959 h 334926"/>
                <a:gd name="connsiteX5" fmla="*/ 123279 w 443768"/>
                <a:gd name="connsiteY5" fmla="*/ 111642 h 334926"/>
                <a:gd name="connsiteX6" fmla="*/ 139228 w 443768"/>
                <a:gd name="connsiteY6" fmla="*/ 101010 h 334926"/>
                <a:gd name="connsiteX7" fmla="*/ 155176 w 443768"/>
                <a:gd name="connsiteY7" fmla="*/ 95694 h 334926"/>
                <a:gd name="connsiteX8" fmla="*/ 176441 w 443768"/>
                <a:gd name="connsiteY8" fmla="*/ 101010 h 334926"/>
                <a:gd name="connsiteX9" fmla="*/ 192390 w 443768"/>
                <a:gd name="connsiteY9" fmla="*/ 138224 h 334926"/>
                <a:gd name="connsiteX10" fmla="*/ 197707 w 443768"/>
                <a:gd name="connsiteY10" fmla="*/ 154173 h 334926"/>
                <a:gd name="connsiteX11" fmla="*/ 176441 w 443768"/>
                <a:gd name="connsiteY11" fmla="*/ 239233 h 334926"/>
                <a:gd name="connsiteX12" fmla="*/ 160493 w 443768"/>
                <a:gd name="connsiteY12" fmla="*/ 233917 h 334926"/>
                <a:gd name="connsiteX13" fmla="*/ 149860 w 443768"/>
                <a:gd name="connsiteY13" fmla="*/ 217968 h 334926"/>
                <a:gd name="connsiteX14" fmla="*/ 133911 w 443768"/>
                <a:gd name="connsiteY14" fmla="*/ 212652 h 334926"/>
                <a:gd name="connsiteX15" fmla="*/ 128595 w 443768"/>
                <a:gd name="connsiteY15" fmla="*/ 196703 h 334926"/>
                <a:gd name="connsiteX16" fmla="*/ 117962 w 443768"/>
                <a:gd name="connsiteY16" fmla="*/ 180754 h 334926"/>
                <a:gd name="connsiteX17" fmla="*/ 112646 w 443768"/>
                <a:gd name="connsiteY17" fmla="*/ 148856 h 334926"/>
                <a:gd name="connsiteX18" fmla="*/ 96697 w 443768"/>
                <a:gd name="connsiteY18" fmla="*/ 143540 h 334926"/>
                <a:gd name="connsiteX19" fmla="*/ 80748 w 443768"/>
                <a:gd name="connsiteY19" fmla="*/ 132907 h 334926"/>
                <a:gd name="connsiteX20" fmla="*/ 16953 w 443768"/>
                <a:gd name="connsiteY20" fmla="*/ 138224 h 334926"/>
                <a:gd name="connsiteX21" fmla="*/ 1004 w 443768"/>
                <a:gd name="connsiteY21" fmla="*/ 143540 h 334926"/>
                <a:gd name="connsiteX22" fmla="*/ 6321 w 443768"/>
                <a:gd name="connsiteY22" fmla="*/ 175438 h 334926"/>
                <a:gd name="connsiteX23" fmla="*/ 43534 w 443768"/>
                <a:gd name="connsiteY23" fmla="*/ 217968 h 334926"/>
                <a:gd name="connsiteX24" fmla="*/ 75432 w 443768"/>
                <a:gd name="connsiteY24" fmla="*/ 196703 h 334926"/>
                <a:gd name="connsiteX25" fmla="*/ 107330 w 443768"/>
                <a:gd name="connsiteY25" fmla="*/ 186070 h 334926"/>
                <a:gd name="connsiteX26" fmla="*/ 117962 w 443768"/>
                <a:gd name="connsiteY26" fmla="*/ 170121 h 334926"/>
                <a:gd name="connsiteX27" fmla="*/ 160493 w 443768"/>
                <a:gd name="connsiteY27" fmla="*/ 170121 h 334926"/>
                <a:gd name="connsiteX28" fmla="*/ 171125 w 443768"/>
                <a:gd name="connsiteY28" fmla="*/ 186070 h 334926"/>
                <a:gd name="connsiteX29" fmla="*/ 155176 w 443768"/>
                <a:gd name="connsiteY29" fmla="*/ 223284 h 334926"/>
                <a:gd name="connsiteX30" fmla="*/ 112646 w 443768"/>
                <a:gd name="connsiteY30" fmla="*/ 233917 h 334926"/>
                <a:gd name="connsiteX31" fmla="*/ 102014 w 443768"/>
                <a:gd name="connsiteY31" fmla="*/ 249866 h 334926"/>
                <a:gd name="connsiteX32" fmla="*/ 102014 w 443768"/>
                <a:gd name="connsiteY32" fmla="*/ 287080 h 334926"/>
                <a:gd name="connsiteX33" fmla="*/ 123279 w 443768"/>
                <a:gd name="connsiteY33" fmla="*/ 297712 h 334926"/>
                <a:gd name="connsiteX34" fmla="*/ 139228 w 443768"/>
                <a:gd name="connsiteY34" fmla="*/ 308345 h 334926"/>
                <a:gd name="connsiteX35" fmla="*/ 234921 w 443768"/>
                <a:gd name="connsiteY35" fmla="*/ 303028 h 334926"/>
                <a:gd name="connsiteX36" fmla="*/ 256186 w 443768"/>
                <a:gd name="connsiteY36" fmla="*/ 271131 h 334926"/>
                <a:gd name="connsiteX37" fmla="*/ 266818 w 443768"/>
                <a:gd name="connsiteY37" fmla="*/ 223284 h 334926"/>
                <a:gd name="connsiteX38" fmla="*/ 261502 w 443768"/>
                <a:gd name="connsiteY38" fmla="*/ 159489 h 334926"/>
                <a:gd name="connsiteX39" fmla="*/ 245553 w 443768"/>
                <a:gd name="connsiteY39" fmla="*/ 154173 h 334926"/>
                <a:gd name="connsiteX40" fmla="*/ 187074 w 443768"/>
                <a:gd name="connsiteY40" fmla="*/ 148856 h 334926"/>
                <a:gd name="connsiteX41" fmla="*/ 171125 w 443768"/>
                <a:gd name="connsiteY41" fmla="*/ 132907 h 334926"/>
                <a:gd name="connsiteX42" fmla="*/ 155176 w 443768"/>
                <a:gd name="connsiteY42" fmla="*/ 122275 h 334926"/>
                <a:gd name="connsiteX43" fmla="*/ 139228 w 443768"/>
                <a:gd name="connsiteY43" fmla="*/ 90377 h 334926"/>
                <a:gd name="connsiteX44" fmla="*/ 144544 w 443768"/>
                <a:gd name="connsiteY44" fmla="*/ 63796 h 334926"/>
                <a:gd name="connsiteX45" fmla="*/ 203023 w 443768"/>
                <a:gd name="connsiteY45" fmla="*/ 53163 h 334926"/>
                <a:gd name="connsiteX46" fmla="*/ 208339 w 443768"/>
                <a:gd name="connsiteY46" fmla="*/ 69112 h 334926"/>
                <a:gd name="connsiteX47" fmla="*/ 203023 w 443768"/>
                <a:gd name="connsiteY47" fmla="*/ 101010 h 334926"/>
                <a:gd name="connsiteX48" fmla="*/ 165809 w 443768"/>
                <a:gd name="connsiteY48" fmla="*/ 116959 h 334926"/>
                <a:gd name="connsiteX49" fmla="*/ 171125 w 443768"/>
                <a:gd name="connsiteY49" fmla="*/ 143540 h 334926"/>
                <a:gd name="connsiteX50" fmla="*/ 197707 w 443768"/>
                <a:gd name="connsiteY50" fmla="*/ 148856 h 334926"/>
                <a:gd name="connsiteX51" fmla="*/ 229604 w 443768"/>
                <a:gd name="connsiteY51" fmla="*/ 154173 h 334926"/>
                <a:gd name="connsiteX52" fmla="*/ 272134 w 443768"/>
                <a:gd name="connsiteY52" fmla="*/ 148856 h 334926"/>
                <a:gd name="connsiteX53" fmla="*/ 288083 w 443768"/>
                <a:gd name="connsiteY53" fmla="*/ 143540 h 334926"/>
                <a:gd name="connsiteX54" fmla="*/ 293400 w 443768"/>
                <a:gd name="connsiteY54" fmla="*/ 127591 h 334926"/>
                <a:gd name="connsiteX55" fmla="*/ 288083 w 443768"/>
                <a:gd name="connsiteY55" fmla="*/ 74428 h 334926"/>
                <a:gd name="connsiteX56" fmla="*/ 304032 w 443768"/>
                <a:gd name="connsiteY56" fmla="*/ 69112 h 334926"/>
                <a:gd name="connsiteX57" fmla="*/ 362511 w 443768"/>
                <a:gd name="connsiteY57" fmla="*/ 85061 h 334926"/>
                <a:gd name="connsiteX58" fmla="*/ 367828 w 443768"/>
                <a:gd name="connsiteY58" fmla="*/ 101010 h 334926"/>
                <a:gd name="connsiteX59" fmla="*/ 346562 w 443768"/>
                <a:gd name="connsiteY59" fmla="*/ 175438 h 334926"/>
                <a:gd name="connsiteX60" fmla="*/ 304032 w 443768"/>
                <a:gd name="connsiteY60" fmla="*/ 170121 h 334926"/>
                <a:gd name="connsiteX61" fmla="*/ 298716 w 443768"/>
                <a:gd name="connsiteY61" fmla="*/ 154173 h 334926"/>
                <a:gd name="connsiteX62" fmla="*/ 330614 w 443768"/>
                <a:gd name="connsiteY62" fmla="*/ 148856 h 334926"/>
                <a:gd name="connsiteX63" fmla="*/ 357195 w 443768"/>
                <a:gd name="connsiteY63" fmla="*/ 180754 h 334926"/>
                <a:gd name="connsiteX64" fmla="*/ 362511 w 443768"/>
                <a:gd name="connsiteY64" fmla="*/ 196703 h 334926"/>
                <a:gd name="connsiteX65" fmla="*/ 357195 w 443768"/>
                <a:gd name="connsiteY65" fmla="*/ 249866 h 334926"/>
                <a:gd name="connsiteX66" fmla="*/ 341246 w 443768"/>
                <a:gd name="connsiteY66" fmla="*/ 255182 h 334926"/>
                <a:gd name="connsiteX67" fmla="*/ 293400 w 443768"/>
                <a:gd name="connsiteY67" fmla="*/ 244549 h 334926"/>
                <a:gd name="connsiteX68" fmla="*/ 282767 w 443768"/>
                <a:gd name="connsiteY68" fmla="*/ 228600 h 334926"/>
                <a:gd name="connsiteX69" fmla="*/ 304032 w 443768"/>
                <a:gd name="connsiteY69" fmla="*/ 202019 h 334926"/>
                <a:gd name="connsiteX70" fmla="*/ 335930 w 443768"/>
                <a:gd name="connsiteY70" fmla="*/ 207335 h 334926"/>
                <a:gd name="connsiteX71" fmla="*/ 330614 w 443768"/>
                <a:gd name="connsiteY71" fmla="*/ 233917 h 334926"/>
                <a:gd name="connsiteX72" fmla="*/ 298716 w 443768"/>
                <a:gd name="connsiteY72" fmla="*/ 255182 h 334926"/>
                <a:gd name="connsiteX73" fmla="*/ 282767 w 443768"/>
                <a:gd name="connsiteY73" fmla="*/ 265814 h 334926"/>
                <a:gd name="connsiteX74" fmla="*/ 266818 w 443768"/>
                <a:gd name="connsiteY74" fmla="*/ 276447 h 334926"/>
                <a:gd name="connsiteX75" fmla="*/ 250869 w 443768"/>
                <a:gd name="connsiteY75" fmla="*/ 281763 h 334926"/>
                <a:gd name="connsiteX76" fmla="*/ 203023 w 443768"/>
                <a:gd name="connsiteY76" fmla="*/ 276447 h 334926"/>
                <a:gd name="connsiteX77" fmla="*/ 171125 w 443768"/>
                <a:gd name="connsiteY77" fmla="*/ 244549 h 334926"/>
                <a:gd name="connsiteX78" fmla="*/ 155176 w 443768"/>
                <a:gd name="connsiteY78" fmla="*/ 233917 h 334926"/>
                <a:gd name="connsiteX79" fmla="*/ 123279 w 443768"/>
                <a:gd name="connsiteY79" fmla="*/ 207335 h 334926"/>
                <a:gd name="connsiteX80" fmla="*/ 64800 w 443768"/>
                <a:gd name="connsiteY80" fmla="*/ 212652 h 334926"/>
                <a:gd name="connsiteX81" fmla="*/ 75432 w 443768"/>
                <a:gd name="connsiteY81" fmla="*/ 260498 h 334926"/>
                <a:gd name="connsiteX82" fmla="*/ 80748 w 443768"/>
                <a:gd name="connsiteY82" fmla="*/ 276447 h 334926"/>
                <a:gd name="connsiteX83" fmla="*/ 96697 w 443768"/>
                <a:gd name="connsiteY83" fmla="*/ 287080 h 334926"/>
                <a:gd name="connsiteX84" fmla="*/ 139228 w 443768"/>
                <a:gd name="connsiteY84" fmla="*/ 281763 h 334926"/>
                <a:gd name="connsiteX85" fmla="*/ 123279 w 443768"/>
                <a:gd name="connsiteY85" fmla="*/ 292396 h 334926"/>
                <a:gd name="connsiteX86" fmla="*/ 128595 w 443768"/>
                <a:gd name="connsiteY86" fmla="*/ 334926 h 334926"/>
                <a:gd name="connsiteX87" fmla="*/ 256186 w 443768"/>
                <a:gd name="connsiteY87" fmla="*/ 324294 h 334926"/>
                <a:gd name="connsiteX88" fmla="*/ 272134 w 443768"/>
                <a:gd name="connsiteY88" fmla="*/ 313661 h 334926"/>
                <a:gd name="connsiteX89" fmla="*/ 277451 w 443768"/>
                <a:gd name="connsiteY89" fmla="*/ 233917 h 334926"/>
                <a:gd name="connsiteX90" fmla="*/ 272134 w 443768"/>
                <a:gd name="connsiteY90" fmla="*/ 186070 h 334926"/>
                <a:gd name="connsiteX91" fmla="*/ 261502 w 443768"/>
                <a:gd name="connsiteY91" fmla="*/ 170121 h 334926"/>
                <a:gd name="connsiteX92" fmla="*/ 250869 w 443768"/>
                <a:gd name="connsiteY92" fmla="*/ 138224 h 334926"/>
                <a:gd name="connsiteX93" fmla="*/ 245553 w 443768"/>
                <a:gd name="connsiteY93" fmla="*/ 122275 h 334926"/>
                <a:gd name="connsiteX94" fmla="*/ 250869 w 443768"/>
                <a:gd name="connsiteY94" fmla="*/ 90377 h 334926"/>
                <a:gd name="connsiteX95" fmla="*/ 298716 w 443768"/>
                <a:gd name="connsiteY95" fmla="*/ 90377 h 334926"/>
                <a:gd name="connsiteX96" fmla="*/ 335930 w 443768"/>
                <a:gd name="connsiteY96" fmla="*/ 127591 h 334926"/>
                <a:gd name="connsiteX97" fmla="*/ 367828 w 443768"/>
                <a:gd name="connsiteY97" fmla="*/ 154173 h 334926"/>
                <a:gd name="connsiteX98" fmla="*/ 389093 w 443768"/>
                <a:gd name="connsiteY98" fmla="*/ 148856 h 334926"/>
                <a:gd name="connsiteX99" fmla="*/ 394409 w 443768"/>
                <a:gd name="connsiteY99" fmla="*/ 132907 h 334926"/>
                <a:gd name="connsiteX100" fmla="*/ 405041 w 443768"/>
                <a:gd name="connsiteY100" fmla="*/ 116959 h 334926"/>
                <a:gd name="connsiteX101" fmla="*/ 394409 w 443768"/>
                <a:gd name="connsiteY101" fmla="*/ 53163 h 334926"/>
                <a:gd name="connsiteX102" fmla="*/ 383776 w 443768"/>
                <a:gd name="connsiteY102" fmla="*/ 37214 h 334926"/>
                <a:gd name="connsiteX103" fmla="*/ 378460 w 443768"/>
                <a:gd name="connsiteY103" fmla="*/ 21266 h 334926"/>
                <a:gd name="connsiteX104" fmla="*/ 410358 w 443768"/>
                <a:gd name="connsiteY104" fmla="*/ 0 h 334926"/>
                <a:gd name="connsiteX105" fmla="*/ 436939 w 443768"/>
                <a:gd name="connsiteY105" fmla="*/ 5317 h 334926"/>
                <a:gd name="connsiteX106" fmla="*/ 405041 w 443768"/>
                <a:gd name="connsiteY106" fmla="*/ 37214 h 3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43768" h="334926">
                  <a:moveTo>
                    <a:pt x="107330" y="90377"/>
                  </a:moveTo>
                  <a:cubicBezTo>
                    <a:pt x="105558" y="77972"/>
                    <a:pt x="107103" y="64614"/>
                    <a:pt x="102014" y="53163"/>
                  </a:cubicBezTo>
                  <a:cubicBezTo>
                    <a:pt x="92736" y="32287"/>
                    <a:pt x="50906" y="46926"/>
                    <a:pt x="43534" y="47847"/>
                  </a:cubicBezTo>
                  <a:cubicBezTo>
                    <a:pt x="29554" y="68819"/>
                    <a:pt x="18251" y="78365"/>
                    <a:pt x="38218" y="111642"/>
                  </a:cubicBezTo>
                  <a:cubicBezTo>
                    <a:pt x="42867" y="119390"/>
                    <a:pt x="55939" y="115187"/>
                    <a:pt x="64800" y="116959"/>
                  </a:cubicBezTo>
                  <a:cubicBezTo>
                    <a:pt x="84293" y="115187"/>
                    <a:pt x="104140" y="115743"/>
                    <a:pt x="123279" y="111642"/>
                  </a:cubicBezTo>
                  <a:cubicBezTo>
                    <a:pt x="129526" y="110303"/>
                    <a:pt x="133513" y="103867"/>
                    <a:pt x="139228" y="101010"/>
                  </a:cubicBezTo>
                  <a:cubicBezTo>
                    <a:pt x="144240" y="98504"/>
                    <a:pt x="149860" y="97466"/>
                    <a:pt x="155176" y="95694"/>
                  </a:cubicBezTo>
                  <a:cubicBezTo>
                    <a:pt x="162264" y="97466"/>
                    <a:pt x="170362" y="96957"/>
                    <a:pt x="176441" y="101010"/>
                  </a:cubicBezTo>
                  <a:cubicBezTo>
                    <a:pt x="187868" y="108628"/>
                    <a:pt x="189251" y="127239"/>
                    <a:pt x="192390" y="138224"/>
                  </a:cubicBezTo>
                  <a:cubicBezTo>
                    <a:pt x="193930" y="143612"/>
                    <a:pt x="195935" y="148857"/>
                    <a:pt x="197707" y="154173"/>
                  </a:cubicBezTo>
                  <a:cubicBezTo>
                    <a:pt x="197091" y="162793"/>
                    <a:pt x="211760" y="233346"/>
                    <a:pt x="176441" y="239233"/>
                  </a:cubicBezTo>
                  <a:cubicBezTo>
                    <a:pt x="170914" y="240154"/>
                    <a:pt x="165809" y="235689"/>
                    <a:pt x="160493" y="233917"/>
                  </a:cubicBezTo>
                  <a:cubicBezTo>
                    <a:pt x="156949" y="228601"/>
                    <a:pt x="154849" y="221959"/>
                    <a:pt x="149860" y="217968"/>
                  </a:cubicBezTo>
                  <a:cubicBezTo>
                    <a:pt x="145484" y="214467"/>
                    <a:pt x="137874" y="216615"/>
                    <a:pt x="133911" y="212652"/>
                  </a:cubicBezTo>
                  <a:cubicBezTo>
                    <a:pt x="129948" y="208689"/>
                    <a:pt x="131101" y="201715"/>
                    <a:pt x="128595" y="196703"/>
                  </a:cubicBezTo>
                  <a:cubicBezTo>
                    <a:pt x="125738" y="190988"/>
                    <a:pt x="121506" y="186070"/>
                    <a:pt x="117962" y="180754"/>
                  </a:cubicBezTo>
                  <a:cubicBezTo>
                    <a:pt x="116190" y="170121"/>
                    <a:pt x="117994" y="158215"/>
                    <a:pt x="112646" y="148856"/>
                  </a:cubicBezTo>
                  <a:cubicBezTo>
                    <a:pt x="109866" y="143990"/>
                    <a:pt x="101709" y="146046"/>
                    <a:pt x="96697" y="143540"/>
                  </a:cubicBezTo>
                  <a:cubicBezTo>
                    <a:pt x="90982" y="140683"/>
                    <a:pt x="86064" y="136451"/>
                    <a:pt x="80748" y="132907"/>
                  </a:cubicBezTo>
                  <a:cubicBezTo>
                    <a:pt x="59483" y="134679"/>
                    <a:pt x="38105" y="135404"/>
                    <a:pt x="16953" y="138224"/>
                  </a:cubicBezTo>
                  <a:cubicBezTo>
                    <a:pt x="11398" y="138965"/>
                    <a:pt x="2543" y="138152"/>
                    <a:pt x="1004" y="143540"/>
                  </a:cubicBezTo>
                  <a:cubicBezTo>
                    <a:pt x="-1957" y="153905"/>
                    <a:pt x="2175" y="165488"/>
                    <a:pt x="6321" y="175438"/>
                  </a:cubicBezTo>
                  <a:cubicBezTo>
                    <a:pt x="18248" y="204062"/>
                    <a:pt x="23395" y="204541"/>
                    <a:pt x="43534" y="217968"/>
                  </a:cubicBezTo>
                  <a:cubicBezTo>
                    <a:pt x="96294" y="200383"/>
                    <a:pt x="15703" y="229886"/>
                    <a:pt x="75432" y="196703"/>
                  </a:cubicBezTo>
                  <a:cubicBezTo>
                    <a:pt x="85229" y="191260"/>
                    <a:pt x="107330" y="186070"/>
                    <a:pt x="107330" y="186070"/>
                  </a:cubicBezTo>
                  <a:cubicBezTo>
                    <a:pt x="110874" y="180754"/>
                    <a:pt x="112973" y="174112"/>
                    <a:pt x="117962" y="170121"/>
                  </a:cubicBezTo>
                  <a:cubicBezTo>
                    <a:pt x="131039" y="159659"/>
                    <a:pt x="146869" y="167396"/>
                    <a:pt x="160493" y="170121"/>
                  </a:cubicBezTo>
                  <a:cubicBezTo>
                    <a:pt x="164037" y="175437"/>
                    <a:pt x="170221" y="179745"/>
                    <a:pt x="171125" y="186070"/>
                  </a:cubicBezTo>
                  <a:cubicBezTo>
                    <a:pt x="172090" y="192826"/>
                    <a:pt x="163014" y="219365"/>
                    <a:pt x="155176" y="223284"/>
                  </a:cubicBezTo>
                  <a:cubicBezTo>
                    <a:pt x="142106" y="229819"/>
                    <a:pt x="112646" y="233917"/>
                    <a:pt x="112646" y="233917"/>
                  </a:cubicBezTo>
                  <a:cubicBezTo>
                    <a:pt x="109102" y="239233"/>
                    <a:pt x="104871" y="244151"/>
                    <a:pt x="102014" y="249866"/>
                  </a:cubicBezTo>
                  <a:cubicBezTo>
                    <a:pt x="96483" y="260928"/>
                    <a:pt x="92604" y="275788"/>
                    <a:pt x="102014" y="287080"/>
                  </a:cubicBezTo>
                  <a:cubicBezTo>
                    <a:pt x="107087" y="293168"/>
                    <a:pt x="116398" y="293780"/>
                    <a:pt x="123279" y="297712"/>
                  </a:cubicBezTo>
                  <a:cubicBezTo>
                    <a:pt x="128827" y="300882"/>
                    <a:pt x="133912" y="304801"/>
                    <a:pt x="139228" y="308345"/>
                  </a:cubicBezTo>
                  <a:cubicBezTo>
                    <a:pt x="171126" y="306573"/>
                    <a:pt x="204478" y="312714"/>
                    <a:pt x="234921" y="303028"/>
                  </a:cubicBezTo>
                  <a:cubicBezTo>
                    <a:pt x="247098" y="299153"/>
                    <a:pt x="256186" y="271131"/>
                    <a:pt x="256186" y="271131"/>
                  </a:cubicBezTo>
                  <a:cubicBezTo>
                    <a:pt x="258236" y="262929"/>
                    <a:pt x="266818" y="230034"/>
                    <a:pt x="266818" y="223284"/>
                  </a:cubicBezTo>
                  <a:cubicBezTo>
                    <a:pt x="266818" y="201945"/>
                    <a:pt x="267777" y="179884"/>
                    <a:pt x="261502" y="159489"/>
                  </a:cubicBezTo>
                  <a:cubicBezTo>
                    <a:pt x="259854" y="154133"/>
                    <a:pt x="251101" y="154966"/>
                    <a:pt x="245553" y="154173"/>
                  </a:cubicBezTo>
                  <a:cubicBezTo>
                    <a:pt x="226176" y="151405"/>
                    <a:pt x="206567" y="150628"/>
                    <a:pt x="187074" y="148856"/>
                  </a:cubicBezTo>
                  <a:cubicBezTo>
                    <a:pt x="181758" y="143540"/>
                    <a:pt x="176901" y="137720"/>
                    <a:pt x="171125" y="132907"/>
                  </a:cubicBezTo>
                  <a:cubicBezTo>
                    <a:pt x="166217" y="128817"/>
                    <a:pt x="159694" y="126793"/>
                    <a:pt x="155176" y="122275"/>
                  </a:cubicBezTo>
                  <a:cubicBezTo>
                    <a:pt x="144871" y="111970"/>
                    <a:pt x="143551" y="103348"/>
                    <a:pt x="139228" y="90377"/>
                  </a:cubicBezTo>
                  <a:cubicBezTo>
                    <a:pt x="141000" y="81517"/>
                    <a:pt x="140503" y="71878"/>
                    <a:pt x="144544" y="63796"/>
                  </a:cubicBezTo>
                  <a:cubicBezTo>
                    <a:pt x="158336" y="36212"/>
                    <a:pt x="176329" y="49826"/>
                    <a:pt x="203023" y="53163"/>
                  </a:cubicBezTo>
                  <a:cubicBezTo>
                    <a:pt x="204795" y="58479"/>
                    <a:pt x="208339" y="63508"/>
                    <a:pt x="208339" y="69112"/>
                  </a:cubicBezTo>
                  <a:cubicBezTo>
                    <a:pt x="208339" y="79891"/>
                    <a:pt x="207844" y="91369"/>
                    <a:pt x="203023" y="101010"/>
                  </a:cubicBezTo>
                  <a:cubicBezTo>
                    <a:pt x="197779" y="111498"/>
                    <a:pt x="174078" y="114891"/>
                    <a:pt x="165809" y="116959"/>
                  </a:cubicBezTo>
                  <a:cubicBezTo>
                    <a:pt x="167581" y="125819"/>
                    <a:pt x="164736" y="137151"/>
                    <a:pt x="171125" y="143540"/>
                  </a:cubicBezTo>
                  <a:cubicBezTo>
                    <a:pt x="177515" y="149929"/>
                    <a:pt x="188817" y="147240"/>
                    <a:pt x="197707" y="148856"/>
                  </a:cubicBezTo>
                  <a:cubicBezTo>
                    <a:pt x="208312" y="150784"/>
                    <a:pt x="218972" y="152401"/>
                    <a:pt x="229604" y="154173"/>
                  </a:cubicBezTo>
                  <a:cubicBezTo>
                    <a:pt x="243781" y="152401"/>
                    <a:pt x="258077" y="151412"/>
                    <a:pt x="272134" y="148856"/>
                  </a:cubicBezTo>
                  <a:cubicBezTo>
                    <a:pt x="277647" y="147854"/>
                    <a:pt x="284120" y="147502"/>
                    <a:pt x="288083" y="143540"/>
                  </a:cubicBezTo>
                  <a:cubicBezTo>
                    <a:pt x="292046" y="139577"/>
                    <a:pt x="291628" y="132907"/>
                    <a:pt x="293400" y="127591"/>
                  </a:cubicBezTo>
                  <a:cubicBezTo>
                    <a:pt x="288431" y="112686"/>
                    <a:pt x="274850" y="90970"/>
                    <a:pt x="288083" y="74428"/>
                  </a:cubicBezTo>
                  <a:cubicBezTo>
                    <a:pt x="291584" y="70052"/>
                    <a:pt x="298716" y="70884"/>
                    <a:pt x="304032" y="69112"/>
                  </a:cubicBezTo>
                  <a:cubicBezTo>
                    <a:pt x="320630" y="71187"/>
                    <a:pt x="349107" y="68307"/>
                    <a:pt x="362511" y="85061"/>
                  </a:cubicBezTo>
                  <a:cubicBezTo>
                    <a:pt x="366012" y="89437"/>
                    <a:pt x="366056" y="95694"/>
                    <a:pt x="367828" y="101010"/>
                  </a:cubicBezTo>
                  <a:cubicBezTo>
                    <a:pt x="367423" y="105868"/>
                    <a:pt x="378636" y="172522"/>
                    <a:pt x="346562" y="175438"/>
                  </a:cubicBezTo>
                  <a:cubicBezTo>
                    <a:pt x="332334" y="176731"/>
                    <a:pt x="318209" y="171893"/>
                    <a:pt x="304032" y="170121"/>
                  </a:cubicBezTo>
                  <a:cubicBezTo>
                    <a:pt x="302260" y="164805"/>
                    <a:pt x="296635" y="159376"/>
                    <a:pt x="298716" y="154173"/>
                  </a:cubicBezTo>
                  <a:cubicBezTo>
                    <a:pt x="305991" y="135986"/>
                    <a:pt x="320300" y="145418"/>
                    <a:pt x="330614" y="148856"/>
                  </a:cubicBezTo>
                  <a:cubicBezTo>
                    <a:pt x="342369" y="160612"/>
                    <a:pt x="349794" y="165953"/>
                    <a:pt x="357195" y="180754"/>
                  </a:cubicBezTo>
                  <a:cubicBezTo>
                    <a:pt x="359701" y="185766"/>
                    <a:pt x="360739" y="191387"/>
                    <a:pt x="362511" y="196703"/>
                  </a:cubicBezTo>
                  <a:cubicBezTo>
                    <a:pt x="360739" y="214424"/>
                    <a:pt x="363281" y="233129"/>
                    <a:pt x="357195" y="249866"/>
                  </a:cubicBezTo>
                  <a:cubicBezTo>
                    <a:pt x="355280" y="255132"/>
                    <a:pt x="346850" y="255182"/>
                    <a:pt x="341246" y="255182"/>
                  </a:cubicBezTo>
                  <a:cubicBezTo>
                    <a:pt x="334492" y="255182"/>
                    <a:pt x="301605" y="246600"/>
                    <a:pt x="293400" y="244549"/>
                  </a:cubicBezTo>
                  <a:cubicBezTo>
                    <a:pt x="289856" y="239233"/>
                    <a:pt x="283818" y="234903"/>
                    <a:pt x="282767" y="228600"/>
                  </a:cubicBezTo>
                  <a:cubicBezTo>
                    <a:pt x="280199" y="213194"/>
                    <a:pt x="294714" y="208231"/>
                    <a:pt x="304032" y="202019"/>
                  </a:cubicBezTo>
                  <a:cubicBezTo>
                    <a:pt x="314665" y="203791"/>
                    <a:pt x="329029" y="199054"/>
                    <a:pt x="335930" y="207335"/>
                  </a:cubicBezTo>
                  <a:cubicBezTo>
                    <a:pt x="341715" y="214277"/>
                    <a:pt x="336162" y="226784"/>
                    <a:pt x="330614" y="233917"/>
                  </a:cubicBezTo>
                  <a:cubicBezTo>
                    <a:pt x="322769" y="244004"/>
                    <a:pt x="309349" y="248094"/>
                    <a:pt x="298716" y="255182"/>
                  </a:cubicBezTo>
                  <a:lnTo>
                    <a:pt x="282767" y="265814"/>
                  </a:lnTo>
                  <a:cubicBezTo>
                    <a:pt x="277451" y="269358"/>
                    <a:pt x="272880" y="274427"/>
                    <a:pt x="266818" y="276447"/>
                  </a:cubicBezTo>
                  <a:lnTo>
                    <a:pt x="250869" y="281763"/>
                  </a:lnTo>
                  <a:cubicBezTo>
                    <a:pt x="234920" y="279991"/>
                    <a:pt x="217564" y="283233"/>
                    <a:pt x="203023" y="276447"/>
                  </a:cubicBezTo>
                  <a:cubicBezTo>
                    <a:pt x="189397" y="270088"/>
                    <a:pt x="183637" y="252890"/>
                    <a:pt x="171125" y="244549"/>
                  </a:cubicBezTo>
                  <a:cubicBezTo>
                    <a:pt x="165809" y="241005"/>
                    <a:pt x="160084" y="238007"/>
                    <a:pt x="155176" y="233917"/>
                  </a:cubicBezTo>
                  <a:cubicBezTo>
                    <a:pt x="114235" y="199799"/>
                    <a:pt x="162884" y="233739"/>
                    <a:pt x="123279" y="207335"/>
                  </a:cubicBezTo>
                  <a:cubicBezTo>
                    <a:pt x="103786" y="209107"/>
                    <a:pt x="77894" y="198103"/>
                    <a:pt x="64800" y="212652"/>
                  </a:cubicBezTo>
                  <a:cubicBezTo>
                    <a:pt x="53871" y="224796"/>
                    <a:pt x="71470" y="244648"/>
                    <a:pt x="75432" y="260498"/>
                  </a:cubicBezTo>
                  <a:cubicBezTo>
                    <a:pt x="76791" y="265935"/>
                    <a:pt x="77247" y="272071"/>
                    <a:pt x="80748" y="276447"/>
                  </a:cubicBezTo>
                  <a:cubicBezTo>
                    <a:pt x="84739" y="281436"/>
                    <a:pt x="91381" y="283536"/>
                    <a:pt x="96697" y="287080"/>
                  </a:cubicBezTo>
                  <a:cubicBezTo>
                    <a:pt x="110874" y="285308"/>
                    <a:pt x="125218" y="278961"/>
                    <a:pt x="139228" y="281763"/>
                  </a:cubicBezTo>
                  <a:cubicBezTo>
                    <a:pt x="145493" y="283016"/>
                    <a:pt x="124532" y="286131"/>
                    <a:pt x="123279" y="292396"/>
                  </a:cubicBezTo>
                  <a:cubicBezTo>
                    <a:pt x="120477" y="306406"/>
                    <a:pt x="126823" y="320749"/>
                    <a:pt x="128595" y="334926"/>
                  </a:cubicBezTo>
                  <a:cubicBezTo>
                    <a:pt x="171125" y="331382"/>
                    <a:pt x="213969" y="330548"/>
                    <a:pt x="256186" y="324294"/>
                  </a:cubicBezTo>
                  <a:cubicBezTo>
                    <a:pt x="262506" y="323358"/>
                    <a:pt x="270671" y="319880"/>
                    <a:pt x="272134" y="313661"/>
                  </a:cubicBezTo>
                  <a:cubicBezTo>
                    <a:pt x="278236" y="287729"/>
                    <a:pt x="275679" y="260498"/>
                    <a:pt x="277451" y="233917"/>
                  </a:cubicBezTo>
                  <a:cubicBezTo>
                    <a:pt x="275679" y="217968"/>
                    <a:pt x="276026" y="201638"/>
                    <a:pt x="272134" y="186070"/>
                  </a:cubicBezTo>
                  <a:cubicBezTo>
                    <a:pt x="270584" y="179871"/>
                    <a:pt x="264097" y="175960"/>
                    <a:pt x="261502" y="170121"/>
                  </a:cubicBezTo>
                  <a:cubicBezTo>
                    <a:pt x="256950" y="159879"/>
                    <a:pt x="254413" y="148856"/>
                    <a:pt x="250869" y="138224"/>
                  </a:cubicBezTo>
                  <a:lnTo>
                    <a:pt x="245553" y="122275"/>
                  </a:lnTo>
                  <a:cubicBezTo>
                    <a:pt x="247325" y="111642"/>
                    <a:pt x="245521" y="99736"/>
                    <a:pt x="250869" y="90377"/>
                  </a:cubicBezTo>
                  <a:cubicBezTo>
                    <a:pt x="257697" y="78428"/>
                    <a:pt x="298506" y="90342"/>
                    <a:pt x="298716" y="90377"/>
                  </a:cubicBezTo>
                  <a:cubicBezTo>
                    <a:pt x="334804" y="102408"/>
                    <a:pt x="293276" y="84937"/>
                    <a:pt x="335930" y="127591"/>
                  </a:cubicBezTo>
                  <a:cubicBezTo>
                    <a:pt x="356397" y="148058"/>
                    <a:pt x="345623" y="139369"/>
                    <a:pt x="367828" y="154173"/>
                  </a:cubicBezTo>
                  <a:cubicBezTo>
                    <a:pt x="374916" y="152401"/>
                    <a:pt x="383388" y="153421"/>
                    <a:pt x="389093" y="148856"/>
                  </a:cubicBezTo>
                  <a:cubicBezTo>
                    <a:pt x="393469" y="145355"/>
                    <a:pt x="391903" y="137919"/>
                    <a:pt x="394409" y="132907"/>
                  </a:cubicBezTo>
                  <a:cubicBezTo>
                    <a:pt x="397266" y="127192"/>
                    <a:pt x="401497" y="122275"/>
                    <a:pt x="405041" y="116959"/>
                  </a:cubicBezTo>
                  <a:cubicBezTo>
                    <a:pt x="403357" y="101803"/>
                    <a:pt x="403315" y="70975"/>
                    <a:pt x="394409" y="53163"/>
                  </a:cubicBezTo>
                  <a:cubicBezTo>
                    <a:pt x="391552" y="47448"/>
                    <a:pt x="387320" y="42530"/>
                    <a:pt x="383776" y="37214"/>
                  </a:cubicBezTo>
                  <a:cubicBezTo>
                    <a:pt x="382004" y="31898"/>
                    <a:pt x="376688" y="26582"/>
                    <a:pt x="378460" y="21266"/>
                  </a:cubicBezTo>
                  <a:cubicBezTo>
                    <a:pt x="383438" y="6333"/>
                    <a:pt x="398407" y="3984"/>
                    <a:pt x="410358" y="0"/>
                  </a:cubicBezTo>
                  <a:cubicBezTo>
                    <a:pt x="419218" y="1772"/>
                    <a:pt x="432456" y="-2528"/>
                    <a:pt x="436939" y="5317"/>
                  </a:cubicBezTo>
                  <a:cubicBezTo>
                    <a:pt x="460160" y="45954"/>
                    <a:pt x="417746" y="37214"/>
                    <a:pt x="405041" y="37214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>
              <a:off x="4871240" y="2308955"/>
              <a:ext cx="45719" cy="617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4956074" y="2308955"/>
              <a:ext cx="45719" cy="617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628240" y="5460445"/>
            <a:ext cx="342900" cy="438150"/>
            <a:chOff x="0" y="0"/>
            <a:chExt cx="342900" cy="438150"/>
          </a:xfrm>
        </p:grpSpPr>
        <p:sp>
          <p:nvSpPr>
            <p:cNvPr id="141" name="Can 140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2" name="Cloud 141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787294" y="2220366"/>
            <a:ext cx="247650" cy="695325"/>
            <a:chOff x="0" y="0"/>
            <a:chExt cx="247650" cy="695325"/>
          </a:xfrm>
        </p:grpSpPr>
        <p:sp>
          <p:nvSpPr>
            <p:cNvPr id="144" name="Can 143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638582" y="2485161"/>
            <a:ext cx="247650" cy="695325"/>
            <a:chOff x="0" y="0"/>
            <a:chExt cx="247650" cy="695325"/>
          </a:xfrm>
        </p:grpSpPr>
        <p:sp>
          <p:nvSpPr>
            <p:cNvPr id="147" name="Can 146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333782" y="2351811"/>
            <a:ext cx="247650" cy="695325"/>
            <a:chOff x="0" y="0"/>
            <a:chExt cx="247650" cy="695325"/>
          </a:xfrm>
        </p:grpSpPr>
        <p:sp>
          <p:nvSpPr>
            <p:cNvPr id="150" name="Can 149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9472009" y="3827357"/>
            <a:ext cx="235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Species Richness</a:t>
            </a:r>
          </a:p>
          <a:p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491880" y="4869014"/>
            <a:ext cx="235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00B050"/>
                </a:solidFill>
              </a:rPr>
              <a:t>Complementarity</a:t>
            </a:r>
          </a:p>
          <a:p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2844444" y="3949734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Freeform 154"/>
          <p:cNvSpPr/>
          <p:nvPr/>
        </p:nvSpPr>
        <p:spPr>
          <a:xfrm>
            <a:off x="5524277" y="418753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Freeform 155"/>
          <p:cNvSpPr/>
          <p:nvPr/>
        </p:nvSpPr>
        <p:spPr>
          <a:xfrm>
            <a:off x="7659245" y="157673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Freeform 156"/>
          <p:cNvSpPr/>
          <p:nvPr/>
        </p:nvSpPr>
        <p:spPr>
          <a:xfrm>
            <a:off x="2603039" y="1671739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Freeform 157"/>
          <p:cNvSpPr/>
          <p:nvPr/>
        </p:nvSpPr>
        <p:spPr>
          <a:xfrm>
            <a:off x="5121699" y="4205507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Freeform 158"/>
          <p:cNvSpPr/>
          <p:nvPr/>
        </p:nvSpPr>
        <p:spPr>
          <a:xfrm>
            <a:off x="7776710" y="417465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152" grpId="0"/>
      <p:bldP spid="153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Triage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0"/>
            <a:ext cx="8049126" cy="67137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515" y="1825625"/>
            <a:ext cx="30480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Should we give up on species that are ‘too costly’ to save??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This is a really current, critical </a:t>
            </a:r>
            <a:r>
              <a:rPr lang="en-GB" i="1" dirty="0" smtClean="0"/>
              <a:t>ethical</a:t>
            </a:r>
            <a:r>
              <a:rPr lang="en-GB" dirty="0" smtClean="0"/>
              <a:t>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Rigorous argument needs information: </a:t>
            </a:r>
          </a:p>
          <a:p>
            <a:pPr marL="0" indent="0">
              <a:buNone/>
            </a:pPr>
            <a:r>
              <a:rPr lang="en-GB" i="1" dirty="0" smtClean="0"/>
              <a:t>we need to </a:t>
            </a:r>
            <a:r>
              <a:rPr lang="en-GB" b="1" i="1" dirty="0" smtClean="0"/>
              <a:t>understand</a:t>
            </a:r>
            <a:r>
              <a:rPr lang="en-GB" i="1" dirty="0" smtClean="0"/>
              <a:t> prioritization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700" dirty="0"/>
              <a:t>Wilson, K.A., Law, E.A. (2016) Ethics of conservation triage. Frontiers in Ecology and Evolution </a:t>
            </a:r>
            <a:r>
              <a:rPr lang="en-GB" sz="1700" dirty="0" smtClean="0"/>
              <a:t>4:112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538" y="6575203"/>
            <a:ext cx="512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Cartoon found without attribution on </a:t>
            </a:r>
            <a:r>
              <a:rPr lang="en-GB" sz="1200" dirty="0" smtClean="0">
                <a:hlinkClick r:id="rId4"/>
              </a:rPr>
              <a:t>https://conservationbytes.com</a:t>
            </a:r>
            <a:r>
              <a:rPr lang="en-GB" sz="1200" dirty="0" smtClean="0"/>
              <a:t> 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Elements of a prioritization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1825625"/>
            <a:ext cx="9452429" cy="4351338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An objective(s): </a:t>
            </a:r>
            <a:r>
              <a:rPr lang="en-GB" dirty="0"/>
              <a:t>what do you want to minimize or maximize?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 list of available options: </a:t>
            </a:r>
            <a:r>
              <a:rPr lang="en-GB" dirty="0"/>
              <a:t>e.g. conservation actions in space and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Information on benefits: </a:t>
            </a:r>
            <a:r>
              <a:rPr lang="en-GB" dirty="0"/>
              <a:t>what each of the actions will achieve for each feature.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Information on costs: </a:t>
            </a:r>
            <a:r>
              <a:rPr lang="en-GB" dirty="0"/>
              <a:t>how much each action will cost.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(optional) Information on other constraints: </a:t>
            </a:r>
            <a:r>
              <a:rPr lang="en-GB" dirty="0"/>
              <a:t>e.g. threshold targets to achieve, budgets not to go over, areas that need to be ‘locked in’ to certain actions, or ‘locked out’ from other options.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A small 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1825625"/>
            <a:ext cx="9452429" cy="435133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Objective: </a:t>
            </a:r>
            <a:r>
              <a:rPr lang="en-GB" dirty="0" smtClean="0"/>
              <a:t>Minimize cost of reserve network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 list of available options: </a:t>
            </a:r>
            <a:r>
              <a:rPr lang="en-GB" dirty="0" smtClean="0"/>
              <a:t>Planning units (</a:t>
            </a:r>
            <a:r>
              <a:rPr lang="en-GB" i="1" dirty="0" err="1" smtClean="0"/>
              <a:t>pu</a:t>
            </a:r>
            <a:r>
              <a:rPr lang="en-GB" dirty="0" smtClean="0"/>
              <a:t>) in reserves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B</a:t>
            </a:r>
            <a:r>
              <a:rPr lang="en-GB" b="1" dirty="0" smtClean="0"/>
              <a:t>enefits</a:t>
            </a:r>
            <a:r>
              <a:rPr lang="en-GB" b="1" dirty="0"/>
              <a:t>: </a:t>
            </a:r>
            <a:r>
              <a:rPr lang="en-GB" dirty="0"/>
              <a:t>what each of the </a:t>
            </a:r>
            <a:r>
              <a:rPr lang="en-GB" i="1" dirty="0" err="1" smtClean="0"/>
              <a:t>pu</a:t>
            </a:r>
            <a:r>
              <a:rPr lang="en-GB" dirty="0" smtClean="0"/>
              <a:t> </a:t>
            </a:r>
            <a:r>
              <a:rPr lang="en-GB" dirty="0"/>
              <a:t>will achieve for each </a:t>
            </a:r>
            <a:r>
              <a:rPr lang="en-GB" dirty="0" smtClean="0"/>
              <a:t>feature (</a:t>
            </a:r>
            <a:r>
              <a:rPr lang="en-GB" i="1" dirty="0" smtClean="0"/>
              <a:t>species</a:t>
            </a:r>
            <a:r>
              <a:rPr lang="en-GB" dirty="0" smtClean="0"/>
              <a:t>).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</a:t>
            </a:r>
            <a:r>
              <a:rPr lang="en-GB" b="1" dirty="0" smtClean="0"/>
              <a:t>osts</a:t>
            </a:r>
            <a:r>
              <a:rPr lang="en-GB" b="1" dirty="0"/>
              <a:t>: </a:t>
            </a:r>
            <a:r>
              <a:rPr lang="en-GB" dirty="0"/>
              <a:t>how much each </a:t>
            </a:r>
            <a:r>
              <a:rPr lang="en-GB" i="1" dirty="0" err="1" smtClean="0"/>
              <a:t>pu</a:t>
            </a:r>
            <a:r>
              <a:rPr lang="en-GB" dirty="0" smtClean="0"/>
              <a:t> </a:t>
            </a:r>
            <a:r>
              <a:rPr lang="en-GB" dirty="0"/>
              <a:t>will </a:t>
            </a:r>
            <a:r>
              <a:rPr lang="en-GB" dirty="0" smtClean="0"/>
              <a:t>cost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</a:t>
            </a:r>
            <a:r>
              <a:rPr lang="en-GB" b="1" dirty="0" smtClean="0"/>
              <a:t>onstraints</a:t>
            </a:r>
            <a:r>
              <a:rPr lang="en-GB" b="1" dirty="0"/>
              <a:t>: </a:t>
            </a:r>
            <a:r>
              <a:rPr lang="en-GB" dirty="0" smtClean="0"/>
              <a:t>threshold </a:t>
            </a:r>
            <a:r>
              <a:rPr lang="en-GB" dirty="0"/>
              <a:t>targets to </a:t>
            </a:r>
            <a:r>
              <a:rPr lang="en-GB" dirty="0" smtClean="0"/>
              <a:t>achieve</a:t>
            </a:r>
            <a:r>
              <a:rPr lang="en-GB" dirty="0"/>
              <a:t> </a:t>
            </a:r>
            <a:r>
              <a:rPr lang="en-GB" dirty="0" smtClean="0"/>
              <a:t>= 17% of the total possible of each </a:t>
            </a:r>
            <a:r>
              <a:rPr lang="en-GB" i="1" dirty="0" smtClean="0"/>
              <a:t>species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Software &amp;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228" y="1825625"/>
            <a:ext cx="95975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 will be using </a:t>
            </a:r>
            <a:r>
              <a:rPr lang="en-GB" i="1" dirty="0" smtClean="0"/>
              <a:t>R</a:t>
            </a:r>
            <a:r>
              <a:rPr lang="en-GB" dirty="0" smtClean="0"/>
              <a:t>, and several contributed packages, including </a:t>
            </a:r>
            <a:r>
              <a:rPr lang="en-GB" i="1" dirty="0" err="1" smtClean="0"/>
              <a:t>Prioritizr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 smtClean="0"/>
              <a:t>This is because </a:t>
            </a:r>
            <a:r>
              <a:rPr lang="en-GB" i="1" dirty="0" smtClean="0"/>
              <a:t>R</a:t>
            </a:r>
            <a:r>
              <a:rPr lang="en-GB" dirty="0" smtClean="0"/>
              <a:t> has options for many of the latest analyses, and allows streamlined analyses across GIS and optimization.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This is a course about systematic conservation prioritization – not how to use </a:t>
            </a:r>
            <a:r>
              <a:rPr lang="en-GB" i="1" dirty="0" smtClean="0"/>
              <a:t>R</a:t>
            </a:r>
            <a:r>
              <a:rPr lang="en-GB" dirty="0" smtClean="0"/>
              <a:t>… we’ve tried to give you really clear instructions, but please ask if you are having trouble!</a:t>
            </a:r>
            <a:r>
              <a:rPr lang="en-GB" dirty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643</TotalTime>
  <Words>1294</Words>
  <Application>Microsoft Office PowerPoint</Application>
  <PresentationFormat>Widescreen</PresentationFormat>
  <Paragraphs>255</Paragraphs>
  <Slides>31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Black</vt:lpstr>
      <vt:lpstr>Calibri</vt:lpstr>
      <vt:lpstr>Calibri Light</vt:lpstr>
      <vt:lpstr>Consolas</vt:lpstr>
      <vt:lpstr>Lucida Console</vt:lpstr>
      <vt:lpstr>Times New Roman</vt:lpstr>
      <vt:lpstr>Office Theme</vt:lpstr>
      <vt:lpstr>Systematic              Conservation Prioritization using PrioritizR</vt:lpstr>
      <vt:lpstr>Agenda</vt:lpstr>
      <vt:lpstr>What is Systematic  Conservation Prioritization?</vt:lpstr>
      <vt:lpstr>What is Systematic  Conservation Prioritization?</vt:lpstr>
      <vt:lpstr>Example</vt:lpstr>
      <vt:lpstr>Triage</vt:lpstr>
      <vt:lpstr>Elements of a prioritization</vt:lpstr>
      <vt:lpstr>A small example:</vt:lpstr>
      <vt:lpstr>Software &amp; Data</vt:lpstr>
      <vt:lpstr>Software &amp; Data</vt:lpstr>
      <vt:lpstr>Simple example </vt:lpstr>
      <vt:lpstr>File: NADC_simple.xlsx</vt:lpstr>
      <vt:lpstr>What strategies did you use?</vt:lpstr>
      <vt:lpstr>Problems and algorithms</vt:lpstr>
      <vt:lpstr>Existing software</vt:lpstr>
      <vt:lpstr>Existing software</vt:lpstr>
      <vt:lpstr>Existing software</vt:lpstr>
      <vt:lpstr>Let’s see how well prioritizr  can do on our problem</vt:lpstr>
      <vt:lpstr>PowerPoint Presentation</vt:lpstr>
      <vt:lpstr>What are the basics of R?</vt:lpstr>
      <vt:lpstr>Example _1.1.html</vt:lpstr>
      <vt:lpstr>PowerPoint Presentation</vt:lpstr>
      <vt:lpstr>What did PrioritizR pick?</vt:lpstr>
      <vt:lpstr>The North Argentinian Dry Chaco (NADC)</vt:lpstr>
      <vt:lpstr>Driving questions</vt:lpstr>
      <vt:lpstr>Some terminology</vt:lpstr>
      <vt:lpstr>Some terminology</vt:lpstr>
      <vt:lpstr>NADC PrioritizR exercises</vt:lpstr>
      <vt:lpstr>Scenarios</vt:lpstr>
      <vt:lpstr>NADC PrioritizR exercises</vt:lpstr>
      <vt:lpstr>Discussion points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Conservation Prioritization Using Prioritizr</dc:title>
  <dc:creator>Law, Elizabeth</dc:creator>
  <cp:lastModifiedBy>Law, Elizabeth</cp:lastModifiedBy>
  <cp:revision>45</cp:revision>
  <dcterms:created xsi:type="dcterms:W3CDTF">2018-05-07T07:31:03Z</dcterms:created>
  <dcterms:modified xsi:type="dcterms:W3CDTF">2018-05-28T14:08:26Z</dcterms:modified>
</cp:coreProperties>
</file>